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sldIdLst>
    <p:sldId id="256" r:id="rId2"/>
    <p:sldId id="257" r:id="rId3"/>
    <p:sldId id="258" r:id="rId4"/>
    <p:sldId id="259" r:id="rId5"/>
    <p:sldId id="269" r:id="rId6"/>
    <p:sldId id="270" r:id="rId7"/>
    <p:sldId id="271" r:id="rId8"/>
    <p:sldId id="266" r:id="rId9"/>
    <p:sldId id="267" r:id="rId10"/>
    <p:sldId id="268" r:id="rId11"/>
    <p:sldId id="272" r:id="rId12"/>
    <p:sldId id="260" r:id="rId13"/>
    <p:sldId id="262" r:id="rId14"/>
    <p:sldId id="273" r:id="rId15"/>
    <p:sldId id="274"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CA384-50AC-400C-A256-7D60ED858F2B}" type="doc">
      <dgm:prSet loTypeId="urn:microsoft.com/office/officeart/2005/8/layout/vProcess5" loCatId="process" qsTypeId="urn:microsoft.com/office/officeart/2005/8/quickstyle/simple3" qsCatId="simple" csTypeId="urn:microsoft.com/office/officeart/2005/8/colors/accent1_2" csCatId="accent1" phldr="1"/>
      <dgm:spPr>
        <a:scene3d>
          <a:camera prst="orthographicFront">
            <a:rot lat="0" lon="0" rev="0"/>
          </a:camera>
          <a:lightRig rig="chilly" dir="t">
            <a:rot lat="0" lon="0" rev="18480000"/>
          </a:lightRig>
        </a:scene3d>
      </dgm:spPr>
      <dgm:t>
        <a:bodyPr/>
        <a:lstStyle/>
        <a:p>
          <a:endParaRPr lang="en-US"/>
        </a:p>
      </dgm:t>
    </dgm:pt>
    <dgm:pt modelId="{DE00F040-965A-41A6-9D70-86DF40C2EB3C}">
      <dgm:prSet phldrT="[Text]" custT="1"/>
      <dgm:spPr>
        <a:ln>
          <a:noFill/>
        </a:ln>
        <a:effectLst/>
        <a:scene3d>
          <a:camera prst="orthographicFront">
            <a:rot lat="0" lon="0" rev="0"/>
          </a:camera>
          <a:lightRig rig="chilly" dir="t">
            <a:rot lat="0" lon="0" rev="18480000"/>
          </a:lightRig>
        </a:scene3d>
        <a:sp3d prstMaterial="clear">
          <a:bevelT h="63500"/>
        </a:sp3d>
      </dgm:spPr>
      <dgm:t>
        <a:bodyPr/>
        <a:lstStyle/>
        <a:p>
          <a:r>
            <a:rPr lang="en-US" sz="2000" dirty="0" smtClean="0">
              <a:latin typeface="Times New Roman" panose="02020603050405020304" pitchFamily="18" charset="0"/>
              <a:cs typeface="Times New Roman" panose="02020603050405020304" pitchFamily="18" charset="0"/>
            </a:rPr>
            <a:t>January – Collecting related information and developing a rough idea</a:t>
          </a:r>
          <a:endParaRPr lang="en-US" sz="2000" dirty="0">
            <a:latin typeface="Times New Roman" panose="02020603050405020304" pitchFamily="18" charset="0"/>
            <a:cs typeface="Times New Roman" panose="02020603050405020304" pitchFamily="18" charset="0"/>
          </a:endParaRPr>
        </a:p>
      </dgm:t>
    </dgm:pt>
    <dgm:pt modelId="{DA2837C1-DD53-491B-8D1E-DAC09A870DB2}" type="parTrans" cxnId="{D35A4EF5-59A4-43FD-96BD-4F33FBCF798D}">
      <dgm:prSet/>
      <dgm:spPr/>
      <dgm:t>
        <a:bodyPr/>
        <a:lstStyle/>
        <a:p>
          <a:endParaRPr lang="en-US"/>
        </a:p>
      </dgm:t>
    </dgm:pt>
    <dgm:pt modelId="{3AF9BF8C-E8FF-4853-A9F2-431F989A7BA9}" type="sibTrans" cxnId="{D35A4EF5-59A4-43FD-96BD-4F33FBCF798D}">
      <dgm:prSet/>
      <dgm:spPr>
        <a:ln>
          <a:noFill/>
        </a:ln>
        <a:effectLst/>
        <a:scene3d>
          <a:camera prst="orthographicFront">
            <a:rot lat="0" lon="0" rev="0"/>
          </a:camera>
          <a:lightRig rig="chilly" dir="t">
            <a:rot lat="0" lon="0" rev="18480000"/>
          </a:lightRig>
        </a:scene3d>
        <a:sp3d prstMaterial="clear">
          <a:bevelT h="63500"/>
        </a:sp3d>
      </dgm:spPr>
      <dgm:t>
        <a:bodyPr/>
        <a:lstStyle/>
        <a:p>
          <a:endParaRPr lang="en-US"/>
        </a:p>
      </dgm:t>
    </dgm:pt>
    <dgm:pt modelId="{92ED9069-6E19-4883-910B-7476A2CD17A9}">
      <dgm:prSet phldrT="[Text]" custT="1"/>
      <dgm:spPr>
        <a:ln>
          <a:noFill/>
        </a:ln>
        <a:effectLst/>
        <a:scene3d>
          <a:camera prst="orthographicFront">
            <a:rot lat="0" lon="0" rev="0"/>
          </a:camera>
          <a:lightRig rig="chilly" dir="t">
            <a:rot lat="0" lon="0" rev="18480000"/>
          </a:lightRig>
        </a:scene3d>
        <a:sp3d prstMaterial="clear">
          <a:bevelT h="63500"/>
        </a:sp3d>
      </dgm:spPr>
      <dgm:t>
        <a:bodyPr/>
        <a:lstStyle/>
        <a:p>
          <a:r>
            <a:rPr lang="en-US" sz="2000" dirty="0" smtClean="0">
              <a:latin typeface="Times New Roman" panose="02020603050405020304" pitchFamily="18" charset="0"/>
              <a:cs typeface="Times New Roman" panose="02020603050405020304" pitchFamily="18" charset="0"/>
            </a:rPr>
            <a:t>February – Creating prototype</a:t>
          </a:r>
          <a:endParaRPr lang="en-US" sz="2000" dirty="0">
            <a:latin typeface="Times New Roman" panose="02020603050405020304" pitchFamily="18" charset="0"/>
            <a:cs typeface="Times New Roman" panose="02020603050405020304" pitchFamily="18" charset="0"/>
          </a:endParaRPr>
        </a:p>
      </dgm:t>
    </dgm:pt>
    <dgm:pt modelId="{7A165096-937A-4F16-9F0A-E18AC9200F43}" type="parTrans" cxnId="{4F132952-020A-4D74-95D5-11FED5C64CF3}">
      <dgm:prSet/>
      <dgm:spPr/>
      <dgm:t>
        <a:bodyPr/>
        <a:lstStyle/>
        <a:p>
          <a:endParaRPr lang="en-US"/>
        </a:p>
      </dgm:t>
    </dgm:pt>
    <dgm:pt modelId="{EBDCDAA8-BFD9-458E-9A18-9D9654BF6C66}" type="sibTrans" cxnId="{4F132952-020A-4D74-95D5-11FED5C64CF3}">
      <dgm:prSet/>
      <dgm:spPr>
        <a:ln>
          <a:noFill/>
        </a:ln>
        <a:effectLst/>
        <a:scene3d>
          <a:camera prst="orthographicFront">
            <a:rot lat="0" lon="0" rev="0"/>
          </a:camera>
          <a:lightRig rig="chilly" dir="t">
            <a:rot lat="0" lon="0" rev="18480000"/>
          </a:lightRig>
        </a:scene3d>
        <a:sp3d prstMaterial="clear">
          <a:bevelT h="63500"/>
        </a:sp3d>
      </dgm:spPr>
      <dgm:t>
        <a:bodyPr/>
        <a:lstStyle/>
        <a:p>
          <a:endParaRPr lang="en-US"/>
        </a:p>
      </dgm:t>
    </dgm:pt>
    <dgm:pt modelId="{8C996BEF-A045-4F97-893A-38C7BF82BE79}">
      <dgm:prSet phldrT="[Text]" custT="1"/>
      <dgm:spPr>
        <a:ln>
          <a:noFill/>
        </a:ln>
        <a:effectLst/>
        <a:scene3d>
          <a:camera prst="orthographicFront">
            <a:rot lat="0" lon="0" rev="0"/>
          </a:camera>
          <a:lightRig rig="chilly" dir="t">
            <a:rot lat="0" lon="0" rev="18480000"/>
          </a:lightRig>
        </a:scene3d>
        <a:sp3d prstMaterial="clear">
          <a:bevelT h="63500"/>
        </a:sp3d>
      </dgm:spPr>
      <dgm:t>
        <a:bodyPr/>
        <a:lstStyle/>
        <a:p>
          <a:r>
            <a:rPr lang="en-US" sz="2000" dirty="0" smtClean="0">
              <a:latin typeface="Times New Roman" panose="02020603050405020304" pitchFamily="18" charset="0"/>
              <a:cs typeface="Times New Roman" panose="02020603050405020304" pitchFamily="18" charset="0"/>
            </a:rPr>
            <a:t>March – AI development </a:t>
          </a:r>
          <a:endParaRPr lang="en-US" sz="2000" dirty="0">
            <a:latin typeface="Times New Roman" panose="02020603050405020304" pitchFamily="18" charset="0"/>
            <a:cs typeface="Times New Roman" panose="02020603050405020304" pitchFamily="18" charset="0"/>
          </a:endParaRPr>
        </a:p>
      </dgm:t>
    </dgm:pt>
    <dgm:pt modelId="{8B70CA06-56E1-41D5-A96A-7619DB9537F8}" type="parTrans" cxnId="{4D44844B-3EA9-4297-A058-E736A0E516E6}">
      <dgm:prSet/>
      <dgm:spPr/>
      <dgm:t>
        <a:bodyPr/>
        <a:lstStyle/>
        <a:p>
          <a:endParaRPr lang="en-US"/>
        </a:p>
      </dgm:t>
    </dgm:pt>
    <dgm:pt modelId="{18458A64-4F40-4B46-801F-4BD3A984A1EF}" type="sibTrans" cxnId="{4D44844B-3EA9-4297-A058-E736A0E516E6}">
      <dgm:prSet/>
      <dgm:spPr>
        <a:ln>
          <a:noFill/>
        </a:ln>
        <a:effectLst/>
        <a:scene3d>
          <a:camera prst="orthographicFront">
            <a:rot lat="0" lon="0" rev="0"/>
          </a:camera>
          <a:lightRig rig="chilly" dir="t">
            <a:rot lat="0" lon="0" rev="18480000"/>
          </a:lightRig>
        </a:scene3d>
        <a:sp3d prstMaterial="clear">
          <a:bevelT h="63500"/>
        </a:sp3d>
      </dgm:spPr>
      <dgm:t>
        <a:bodyPr/>
        <a:lstStyle/>
        <a:p>
          <a:endParaRPr lang="en-US"/>
        </a:p>
      </dgm:t>
    </dgm:pt>
    <dgm:pt modelId="{B0896585-CE1E-4CAE-A2F0-78D9C3DF5DF8}">
      <dgm:prSet phldrT="[Text]" custT="1"/>
      <dgm:spPr>
        <a:ln>
          <a:noFill/>
        </a:ln>
        <a:effectLst/>
        <a:scene3d>
          <a:camera prst="orthographicFront">
            <a:rot lat="0" lon="0" rev="0"/>
          </a:camera>
          <a:lightRig rig="chilly" dir="t">
            <a:rot lat="0" lon="0" rev="18480000"/>
          </a:lightRig>
        </a:scene3d>
        <a:sp3d prstMaterial="clear">
          <a:bevelT h="63500"/>
        </a:sp3d>
      </dgm:spPr>
      <dgm:t>
        <a:bodyPr/>
        <a:lstStyle/>
        <a:p>
          <a:r>
            <a:rPr lang="en-US" sz="2000" dirty="0" smtClean="0">
              <a:latin typeface="Times New Roman" panose="02020603050405020304" pitchFamily="18" charset="0"/>
              <a:cs typeface="Times New Roman" panose="02020603050405020304" pitchFamily="18" charset="0"/>
            </a:rPr>
            <a:t>April – Testing and debugging </a:t>
          </a:r>
          <a:endParaRPr lang="en-US" sz="2000" dirty="0">
            <a:latin typeface="Times New Roman" panose="02020603050405020304" pitchFamily="18" charset="0"/>
            <a:cs typeface="Times New Roman" panose="02020603050405020304" pitchFamily="18" charset="0"/>
          </a:endParaRPr>
        </a:p>
      </dgm:t>
    </dgm:pt>
    <dgm:pt modelId="{FC6CDBD1-7BA1-462F-A0CA-2ADB528A7B75}" type="parTrans" cxnId="{8F3D1052-0E26-40DB-AB29-8256BBAFF978}">
      <dgm:prSet/>
      <dgm:spPr/>
      <dgm:t>
        <a:bodyPr/>
        <a:lstStyle/>
        <a:p>
          <a:endParaRPr lang="en-US"/>
        </a:p>
      </dgm:t>
    </dgm:pt>
    <dgm:pt modelId="{29E709BA-FAE0-42B2-A939-81BB376F2070}" type="sibTrans" cxnId="{8F3D1052-0E26-40DB-AB29-8256BBAFF978}">
      <dgm:prSet/>
      <dgm:spPr/>
      <dgm:t>
        <a:bodyPr/>
        <a:lstStyle/>
        <a:p>
          <a:endParaRPr lang="en-US"/>
        </a:p>
      </dgm:t>
    </dgm:pt>
    <dgm:pt modelId="{57B34E23-D5E0-45A0-AECB-17A9F0A8783A}" type="pres">
      <dgm:prSet presAssocID="{01ECA384-50AC-400C-A256-7D60ED858F2B}" presName="outerComposite" presStyleCnt="0">
        <dgm:presLayoutVars>
          <dgm:chMax val="5"/>
          <dgm:dir/>
          <dgm:resizeHandles val="exact"/>
        </dgm:presLayoutVars>
      </dgm:prSet>
      <dgm:spPr/>
      <dgm:t>
        <a:bodyPr/>
        <a:lstStyle/>
        <a:p>
          <a:endParaRPr lang="en-US"/>
        </a:p>
      </dgm:t>
    </dgm:pt>
    <dgm:pt modelId="{0173CC7F-624E-40D6-BCA6-27472238613E}" type="pres">
      <dgm:prSet presAssocID="{01ECA384-50AC-400C-A256-7D60ED858F2B}" presName="dummyMaxCanvas" presStyleCnt="0">
        <dgm:presLayoutVars/>
      </dgm:prSet>
      <dgm:spPr>
        <a:ln>
          <a:noFill/>
        </a:ln>
        <a:effectLst/>
        <a:scene3d>
          <a:camera prst="orthographicFront">
            <a:rot lat="0" lon="0" rev="0"/>
          </a:camera>
          <a:lightRig rig="chilly" dir="t">
            <a:rot lat="0" lon="0" rev="18480000"/>
          </a:lightRig>
        </a:scene3d>
        <a:sp3d prstMaterial="clear">
          <a:bevelT h="63500"/>
        </a:sp3d>
      </dgm:spPr>
    </dgm:pt>
    <dgm:pt modelId="{AF64DD2B-FE2B-4BBF-A5A0-B4A773FC9FBC}" type="pres">
      <dgm:prSet presAssocID="{01ECA384-50AC-400C-A256-7D60ED858F2B}" presName="FourNodes_1" presStyleLbl="node1" presStyleIdx="0" presStyleCnt="4">
        <dgm:presLayoutVars>
          <dgm:bulletEnabled val="1"/>
        </dgm:presLayoutVars>
      </dgm:prSet>
      <dgm:spPr/>
      <dgm:t>
        <a:bodyPr/>
        <a:lstStyle/>
        <a:p>
          <a:endParaRPr lang="en-US"/>
        </a:p>
      </dgm:t>
    </dgm:pt>
    <dgm:pt modelId="{9178D53E-4EA2-4B79-9F01-890F54B3DAAB}" type="pres">
      <dgm:prSet presAssocID="{01ECA384-50AC-400C-A256-7D60ED858F2B}" presName="FourNodes_2" presStyleLbl="node1" presStyleIdx="1" presStyleCnt="4">
        <dgm:presLayoutVars>
          <dgm:bulletEnabled val="1"/>
        </dgm:presLayoutVars>
      </dgm:prSet>
      <dgm:spPr/>
      <dgm:t>
        <a:bodyPr/>
        <a:lstStyle/>
        <a:p>
          <a:endParaRPr lang="en-US"/>
        </a:p>
      </dgm:t>
    </dgm:pt>
    <dgm:pt modelId="{45429257-9913-4E3B-B25C-45C973FFB013}" type="pres">
      <dgm:prSet presAssocID="{01ECA384-50AC-400C-A256-7D60ED858F2B}" presName="FourNodes_3" presStyleLbl="node1" presStyleIdx="2" presStyleCnt="4">
        <dgm:presLayoutVars>
          <dgm:bulletEnabled val="1"/>
        </dgm:presLayoutVars>
      </dgm:prSet>
      <dgm:spPr/>
      <dgm:t>
        <a:bodyPr/>
        <a:lstStyle/>
        <a:p>
          <a:endParaRPr lang="en-US"/>
        </a:p>
      </dgm:t>
    </dgm:pt>
    <dgm:pt modelId="{665167D3-B5E6-4BE9-ABB2-A34E4A104923}" type="pres">
      <dgm:prSet presAssocID="{01ECA384-50AC-400C-A256-7D60ED858F2B}" presName="FourNodes_4" presStyleLbl="node1" presStyleIdx="3" presStyleCnt="4">
        <dgm:presLayoutVars>
          <dgm:bulletEnabled val="1"/>
        </dgm:presLayoutVars>
      </dgm:prSet>
      <dgm:spPr/>
      <dgm:t>
        <a:bodyPr/>
        <a:lstStyle/>
        <a:p>
          <a:endParaRPr lang="en-US"/>
        </a:p>
      </dgm:t>
    </dgm:pt>
    <dgm:pt modelId="{7E00E627-20C2-4F13-96E9-7682F26FFA34}" type="pres">
      <dgm:prSet presAssocID="{01ECA384-50AC-400C-A256-7D60ED858F2B}" presName="FourConn_1-2" presStyleLbl="fgAccFollowNode1" presStyleIdx="0" presStyleCnt="3">
        <dgm:presLayoutVars>
          <dgm:bulletEnabled val="1"/>
        </dgm:presLayoutVars>
      </dgm:prSet>
      <dgm:spPr/>
      <dgm:t>
        <a:bodyPr/>
        <a:lstStyle/>
        <a:p>
          <a:endParaRPr lang="en-US"/>
        </a:p>
      </dgm:t>
    </dgm:pt>
    <dgm:pt modelId="{5C8500FE-1D03-43A5-A7FE-2E7DE400CEC4}" type="pres">
      <dgm:prSet presAssocID="{01ECA384-50AC-400C-A256-7D60ED858F2B}" presName="FourConn_2-3" presStyleLbl="fgAccFollowNode1" presStyleIdx="1" presStyleCnt="3">
        <dgm:presLayoutVars>
          <dgm:bulletEnabled val="1"/>
        </dgm:presLayoutVars>
      </dgm:prSet>
      <dgm:spPr/>
      <dgm:t>
        <a:bodyPr/>
        <a:lstStyle/>
        <a:p>
          <a:endParaRPr lang="en-US"/>
        </a:p>
      </dgm:t>
    </dgm:pt>
    <dgm:pt modelId="{D2173D12-0BEA-49F6-9AFD-0341D66B6D10}" type="pres">
      <dgm:prSet presAssocID="{01ECA384-50AC-400C-A256-7D60ED858F2B}" presName="FourConn_3-4" presStyleLbl="fgAccFollowNode1" presStyleIdx="2" presStyleCnt="3">
        <dgm:presLayoutVars>
          <dgm:bulletEnabled val="1"/>
        </dgm:presLayoutVars>
      </dgm:prSet>
      <dgm:spPr/>
      <dgm:t>
        <a:bodyPr/>
        <a:lstStyle/>
        <a:p>
          <a:endParaRPr lang="en-US"/>
        </a:p>
      </dgm:t>
    </dgm:pt>
    <dgm:pt modelId="{CB3F8A0B-450B-40F6-B24E-5942CF53ED7F}" type="pres">
      <dgm:prSet presAssocID="{01ECA384-50AC-400C-A256-7D60ED858F2B}" presName="FourNodes_1_text" presStyleLbl="node1" presStyleIdx="3" presStyleCnt="4">
        <dgm:presLayoutVars>
          <dgm:bulletEnabled val="1"/>
        </dgm:presLayoutVars>
      </dgm:prSet>
      <dgm:spPr/>
      <dgm:t>
        <a:bodyPr/>
        <a:lstStyle/>
        <a:p>
          <a:endParaRPr lang="en-US"/>
        </a:p>
      </dgm:t>
    </dgm:pt>
    <dgm:pt modelId="{6396F7A5-5660-4490-B325-7DFA88EE2351}" type="pres">
      <dgm:prSet presAssocID="{01ECA384-50AC-400C-A256-7D60ED858F2B}" presName="FourNodes_2_text" presStyleLbl="node1" presStyleIdx="3" presStyleCnt="4">
        <dgm:presLayoutVars>
          <dgm:bulletEnabled val="1"/>
        </dgm:presLayoutVars>
      </dgm:prSet>
      <dgm:spPr/>
      <dgm:t>
        <a:bodyPr/>
        <a:lstStyle/>
        <a:p>
          <a:endParaRPr lang="en-US"/>
        </a:p>
      </dgm:t>
    </dgm:pt>
    <dgm:pt modelId="{EEA8663E-3324-4BE4-957A-906B44E08AF8}" type="pres">
      <dgm:prSet presAssocID="{01ECA384-50AC-400C-A256-7D60ED858F2B}" presName="FourNodes_3_text" presStyleLbl="node1" presStyleIdx="3" presStyleCnt="4">
        <dgm:presLayoutVars>
          <dgm:bulletEnabled val="1"/>
        </dgm:presLayoutVars>
      </dgm:prSet>
      <dgm:spPr/>
      <dgm:t>
        <a:bodyPr/>
        <a:lstStyle/>
        <a:p>
          <a:endParaRPr lang="en-US"/>
        </a:p>
      </dgm:t>
    </dgm:pt>
    <dgm:pt modelId="{03BF6EE7-BA24-4524-9403-7E7A6873878E}" type="pres">
      <dgm:prSet presAssocID="{01ECA384-50AC-400C-A256-7D60ED858F2B}" presName="FourNodes_4_text" presStyleLbl="node1" presStyleIdx="3" presStyleCnt="4">
        <dgm:presLayoutVars>
          <dgm:bulletEnabled val="1"/>
        </dgm:presLayoutVars>
      </dgm:prSet>
      <dgm:spPr/>
      <dgm:t>
        <a:bodyPr/>
        <a:lstStyle/>
        <a:p>
          <a:endParaRPr lang="en-US"/>
        </a:p>
      </dgm:t>
    </dgm:pt>
  </dgm:ptLst>
  <dgm:cxnLst>
    <dgm:cxn modelId="{88B09AB1-40BD-445E-9BA6-5A051D46A7EC}" type="presOf" srcId="{18458A64-4F40-4B46-801F-4BD3A984A1EF}" destId="{D2173D12-0BEA-49F6-9AFD-0341D66B6D10}" srcOrd="0" destOrd="0" presId="urn:microsoft.com/office/officeart/2005/8/layout/vProcess5"/>
    <dgm:cxn modelId="{D35A4EF5-59A4-43FD-96BD-4F33FBCF798D}" srcId="{01ECA384-50AC-400C-A256-7D60ED858F2B}" destId="{DE00F040-965A-41A6-9D70-86DF40C2EB3C}" srcOrd="0" destOrd="0" parTransId="{DA2837C1-DD53-491B-8D1E-DAC09A870DB2}" sibTransId="{3AF9BF8C-E8FF-4853-A9F2-431F989A7BA9}"/>
    <dgm:cxn modelId="{BE85D09A-44D1-40CF-882A-6EBAA235C663}" type="presOf" srcId="{3AF9BF8C-E8FF-4853-A9F2-431F989A7BA9}" destId="{7E00E627-20C2-4F13-96E9-7682F26FFA34}" srcOrd="0" destOrd="0" presId="urn:microsoft.com/office/officeart/2005/8/layout/vProcess5"/>
    <dgm:cxn modelId="{5FB42F69-4DDD-46FF-A12D-5B0AEBCFE40B}" type="presOf" srcId="{DE00F040-965A-41A6-9D70-86DF40C2EB3C}" destId="{AF64DD2B-FE2B-4BBF-A5A0-B4A773FC9FBC}" srcOrd="0" destOrd="0" presId="urn:microsoft.com/office/officeart/2005/8/layout/vProcess5"/>
    <dgm:cxn modelId="{7E7C0B27-8CFE-4C84-BA64-B6B93E9A6C47}" type="presOf" srcId="{92ED9069-6E19-4883-910B-7476A2CD17A9}" destId="{9178D53E-4EA2-4B79-9F01-890F54B3DAAB}" srcOrd="0" destOrd="0" presId="urn:microsoft.com/office/officeart/2005/8/layout/vProcess5"/>
    <dgm:cxn modelId="{EA83875E-7F32-4B43-ABC1-0CF1CE0BA76A}" type="presOf" srcId="{8C996BEF-A045-4F97-893A-38C7BF82BE79}" destId="{EEA8663E-3324-4BE4-957A-906B44E08AF8}" srcOrd="1" destOrd="0" presId="urn:microsoft.com/office/officeart/2005/8/layout/vProcess5"/>
    <dgm:cxn modelId="{8F3D1052-0E26-40DB-AB29-8256BBAFF978}" srcId="{01ECA384-50AC-400C-A256-7D60ED858F2B}" destId="{B0896585-CE1E-4CAE-A2F0-78D9C3DF5DF8}" srcOrd="3" destOrd="0" parTransId="{FC6CDBD1-7BA1-462F-A0CA-2ADB528A7B75}" sibTransId="{29E709BA-FAE0-42B2-A939-81BB376F2070}"/>
    <dgm:cxn modelId="{32287086-CEDF-428E-B09C-CE2788461FA3}" type="presOf" srcId="{EBDCDAA8-BFD9-458E-9A18-9D9654BF6C66}" destId="{5C8500FE-1D03-43A5-A7FE-2E7DE400CEC4}" srcOrd="0" destOrd="0" presId="urn:microsoft.com/office/officeart/2005/8/layout/vProcess5"/>
    <dgm:cxn modelId="{BCAF5A08-ACB5-4705-8422-1312CCC4F9F8}" type="presOf" srcId="{DE00F040-965A-41A6-9D70-86DF40C2EB3C}" destId="{CB3F8A0B-450B-40F6-B24E-5942CF53ED7F}" srcOrd="1" destOrd="0" presId="urn:microsoft.com/office/officeart/2005/8/layout/vProcess5"/>
    <dgm:cxn modelId="{7FB3F1AE-EA3A-4F5F-B6D8-2FE0D30FDB28}" type="presOf" srcId="{B0896585-CE1E-4CAE-A2F0-78D9C3DF5DF8}" destId="{665167D3-B5E6-4BE9-ABB2-A34E4A104923}" srcOrd="0" destOrd="0" presId="urn:microsoft.com/office/officeart/2005/8/layout/vProcess5"/>
    <dgm:cxn modelId="{7C6D8F85-E973-461A-90CF-ED86398D4837}" type="presOf" srcId="{B0896585-CE1E-4CAE-A2F0-78D9C3DF5DF8}" destId="{03BF6EE7-BA24-4524-9403-7E7A6873878E}" srcOrd="1" destOrd="0" presId="urn:microsoft.com/office/officeart/2005/8/layout/vProcess5"/>
    <dgm:cxn modelId="{984300A9-CAFD-4C59-8510-839F10D18E61}" type="presOf" srcId="{01ECA384-50AC-400C-A256-7D60ED858F2B}" destId="{57B34E23-D5E0-45A0-AECB-17A9F0A8783A}" srcOrd="0" destOrd="0" presId="urn:microsoft.com/office/officeart/2005/8/layout/vProcess5"/>
    <dgm:cxn modelId="{4D44844B-3EA9-4297-A058-E736A0E516E6}" srcId="{01ECA384-50AC-400C-A256-7D60ED858F2B}" destId="{8C996BEF-A045-4F97-893A-38C7BF82BE79}" srcOrd="2" destOrd="0" parTransId="{8B70CA06-56E1-41D5-A96A-7619DB9537F8}" sibTransId="{18458A64-4F40-4B46-801F-4BD3A984A1EF}"/>
    <dgm:cxn modelId="{4F132952-020A-4D74-95D5-11FED5C64CF3}" srcId="{01ECA384-50AC-400C-A256-7D60ED858F2B}" destId="{92ED9069-6E19-4883-910B-7476A2CD17A9}" srcOrd="1" destOrd="0" parTransId="{7A165096-937A-4F16-9F0A-E18AC9200F43}" sibTransId="{EBDCDAA8-BFD9-458E-9A18-9D9654BF6C66}"/>
    <dgm:cxn modelId="{51488D75-DB36-419A-A0DC-392C42C15B88}" type="presOf" srcId="{8C996BEF-A045-4F97-893A-38C7BF82BE79}" destId="{45429257-9913-4E3B-B25C-45C973FFB013}" srcOrd="0" destOrd="0" presId="urn:microsoft.com/office/officeart/2005/8/layout/vProcess5"/>
    <dgm:cxn modelId="{0F505436-75AA-4926-A6DC-3075E82ADA7C}" type="presOf" srcId="{92ED9069-6E19-4883-910B-7476A2CD17A9}" destId="{6396F7A5-5660-4490-B325-7DFA88EE2351}" srcOrd="1" destOrd="0" presId="urn:microsoft.com/office/officeart/2005/8/layout/vProcess5"/>
    <dgm:cxn modelId="{B4B8E610-346C-4283-9820-D2AB387AD3EA}" type="presParOf" srcId="{57B34E23-D5E0-45A0-AECB-17A9F0A8783A}" destId="{0173CC7F-624E-40D6-BCA6-27472238613E}" srcOrd="0" destOrd="0" presId="urn:microsoft.com/office/officeart/2005/8/layout/vProcess5"/>
    <dgm:cxn modelId="{A475D50C-91B8-4120-8455-FA0693483D83}" type="presParOf" srcId="{57B34E23-D5E0-45A0-AECB-17A9F0A8783A}" destId="{AF64DD2B-FE2B-4BBF-A5A0-B4A773FC9FBC}" srcOrd="1" destOrd="0" presId="urn:microsoft.com/office/officeart/2005/8/layout/vProcess5"/>
    <dgm:cxn modelId="{FD3A6F12-D235-42E0-8CC5-EAA9E298068C}" type="presParOf" srcId="{57B34E23-D5E0-45A0-AECB-17A9F0A8783A}" destId="{9178D53E-4EA2-4B79-9F01-890F54B3DAAB}" srcOrd="2" destOrd="0" presId="urn:microsoft.com/office/officeart/2005/8/layout/vProcess5"/>
    <dgm:cxn modelId="{8DD55DE1-9645-4DB0-9EB7-C3B0BB0B8A1C}" type="presParOf" srcId="{57B34E23-D5E0-45A0-AECB-17A9F0A8783A}" destId="{45429257-9913-4E3B-B25C-45C973FFB013}" srcOrd="3" destOrd="0" presId="urn:microsoft.com/office/officeart/2005/8/layout/vProcess5"/>
    <dgm:cxn modelId="{DF1B8522-6680-47E0-A630-0EEF1F88104A}" type="presParOf" srcId="{57B34E23-D5E0-45A0-AECB-17A9F0A8783A}" destId="{665167D3-B5E6-4BE9-ABB2-A34E4A104923}" srcOrd="4" destOrd="0" presId="urn:microsoft.com/office/officeart/2005/8/layout/vProcess5"/>
    <dgm:cxn modelId="{19815258-AC37-4AC6-AC7E-C3E0FEC548AD}" type="presParOf" srcId="{57B34E23-D5E0-45A0-AECB-17A9F0A8783A}" destId="{7E00E627-20C2-4F13-96E9-7682F26FFA34}" srcOrd="5" destOrd="0" presId="urn:microsoft.com/office/officeart/2005/8/layout/vProcess5"/>
    <dgm:cxn modelId="{99121D37-549A-4D7D-9B17-41F46BDD7BBC}" type="presParOf" srcId="{57B34E23-D5E0-45A0-AECB-17A9F0A8783A}" destId="{5C8500FE-1D03-43A5-A7FE-2E7DE400CEC4}" srcOrd="6" destOrd="0" presId="urn:microsoft.com/office/officeart/2005/8/layout/vProcess5"/>
    <dgm:cxn modelId="{40AE9DA6-B45A-40DE-917B-60B70467F191}" type="presParOf" srcId="{57B34E23-D5E0-45A0-AECB-17A9F0A8783A}" destId="{D2173D12-0BEA-49F6-9AFD-0341D66B6D10}" srcOrd="7" destOrd="0" presId="urn:microsoft.com/office/officeart/2005/8/layout/vProcess5"/>
    <dgm:cxn modelId="{ADC3440A-EC23-47C2-9837-64E55A9DD865}" type="presParOf" srcId="{57B34E23-D5E0-45A0-AECB-17A9F0A8783A}" destId="{CB3F8A0B-450B-40F6-B24E-5942CF53ED7F}" srcOrd="8" destOrd="0" presId="urn:microsoft.com/office/officeart/2005/8/layout/vProcess5"/>
    <dgm:cxn modelId="{48A8EC23-3102-4B05-B123-A3FC1AA8A0C7}" type="presParOf" srcId="{57B34E23-D5E0-45A0-AECB-17A9F0A8783A}" destId="{6396F7A5-5660-4490-B325-7DFA88EE2351}" srcOrd="9" destOrd="0" presId="urn:microsoft.com/office/officeart/2005/8/layout/vProcess5"/>
    <dgm:cxn modelId="{94890F60-F18A-4613-8A91-4150C50555F2}" type="presParOf" srcId="{57B34E23-D5E0-45A0-AECB-17A9F0A8783A}" destId="{EEA8663E-3324-4BE4-957A-906B44E08AF8}" srcOrd="10" destOrd="0" presId="urn:microsoft.com/office/officeart/2005/8/layout/vProcess5"/>
    <dgm:cxn modelId="{035D2C83-ECD2-4C25-BF51-6F667224FC03}" type="presParOf" srcId="{57B34E23-D5E0-45A0-AECB-17A9F0A8783A}" destId="{03BF6EE7-BA24-4524-9403-7E7A6873878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4DD2B-FE2B-4BBF-A5A0-B4A773FC9FBC}">
      <dsp:nvSpPr>
        <dsp:cNvPr id="0" name=""/>
        <dsp:cNvSpPr/>
      </dsp:nvSpPr>
      <dsp:spPr>
        <a:xfrm>
          <a:off x="0" y="0"/>
          <a:ext cx="9390965" cy="106257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rot lat="0" lon="0" rev="0"/>
          </a:camera>
          <a:lightRig rig="chilly" dir="t">
            <a:rot lat="0" lon="0" rev="18480000"/>
          </a:lightRig>
        </a:scene3d>
        <a:sp3d prstMaterial="clear">
          <a:bevelT h="635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January – Collecting related information and developing a rough idea</a:t>
          </a:r>
          <a:endParaRPr lang="en-US" sz="2000" kern="1200" dirty="0">
            <a:latin typeface="Times New Roman" panose="02020603050405020304" pitchFamily="18" charset="0"/>
            <a:cs typeface="Times New Roman" panose="02020603050405020304" pitchFamily="18" charset="0"/>
          </a:endParaRPr>
        </a:p>
      </dsp:txBody>
      <dsp:txXfrm>
        <a:off x="31122" y="31122"/>
        <a:ext cx="8154571" cy="1000335"/>
      </dsp:txXfrm>
    </dsp:sp>
    <dsp:sp modelId="{9178D53E-4EA2-4B79-9F01-890F54B3DAAB}">
      <dsp:nvSpPr>
        <dsp:cNvPr id="0" name=""/>
        <dsp:cNvSpPr/>
      </dsp:nvSpPr>
      <dsp:spPr>
        <a:xfrm>
          <a:off x="786493" y="1255775"/>
          <a:ext cx="9390965" cy="106257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rot lat="0" lon="0" rev="0"/>
          </a:camera>
          <a:lightRig rig="chilly" dir="t">
            <a:rot lat="0" lon="0" rev="18480000"/>
          </a:lightRig>
        </a:scene3d>
        <a:sp3d prstMaterial="clear">
          <a:bevelT h="635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February – Creating prototype</a:t>
          </a:r>
          <a:endParaRPr lang="en-US" sz="2000" kern="1200" dirty="0">
            <a:latin typeface="Times New Roman" panose="02020603050405020304" pitchFamily="18" charset="0"/>
            <a:cs typeface="Times New Roman" panose="02020603050405020304" pitchFamily="18" charset="0"/>
          </a:endParaRPr>
        </a:p>
      </dsp:txBody>
      <dsp:txXfrm>
        <a:off x="817615" y="1286897"/>
        <a:ext cx="7851551" cy="1000335"/>
      </dsp:txXfrm>
    </dsp:sp>
    <dsp:sp modelId="{45429257-9913-4E3B-B25C-45C973FFB013}">
      <dsp:nvSpPr>
        <dsp:cNvPr id="0" name=""/>
        <dsp:cNvSpPr/>
      </dsp:nvSpPr>
      <dsp:spPr>
        <a:xfrm>
          <a:off x="1561248" y="2511551"/>
          <a:ext cx="9390965" cy="106257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rot lat="0" lon="0" rev="0"/>
          </a:camera>
          <a:lightRig rig="chilly" dir="t">
            <a:rot lat="0" lon="0" rev="18480000"/>
          </a:lightRig>
        </a:scene3d>
        <a:sp3d prstMaterial="clear">
          <a:bevelT h="635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March – AI development </a:t>
          </a:r>
          <a:endParaRPr lang="en-US" sz="2000" kern="1200" dirty="0">
            <a:latin typeface="Times New Roman" panose="02020603050405020304" pitchFamily="18" charset="0"/>
            <a:cs typeface="Times New Roman" panose="02020603050405020304" pitchFamily="18" charset="0"/>
          </a:endParaRPr>
        </a:p>
      </dsp:txBody>
      <dsp:txXfrm>
        <a:off x="1592370" y="2542673"/>
        <a:ext cx="7863290" cy="1000335"/>
      </dsp:txXfrm>
    </dsp:sp>
    <dsp:sp modelId="{665167D3-B5E6-4BE9-ABB2-A34E4A104923}">
      <dsp:nvSpPr>
        <dsp:cNvPr id="0" name=""/>
        <dsp:cNvSpPr/>
      </dsp:nvSpPr>
      <dsp:spPr>
        <a:xfrm>
          <a:off x="2347741" y="3767327"/>
          <a:ext cx="9390965" cy="106257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rot lat="0" lon="0" rev="0"/>
          </a:camera>
          <a:lightRig rig="chilly" dir="t">
            <a:rot lat="0" lon="0" rev="18480000"/>
          </a:lightRig>
        </a:scene3d>
        <a:sp3d prstMaterial="clear">
          <a:bevelT h="635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April – Testing and debugging </a:t>
          </a:r>
          <a:endParaRPr lang="en-US" sz="2000" kern="1200" dirty="0">
            <a:latin typeface="Times New Roman" panose="02020603050405020304" pitchFamily="18" charset="0"/>
            <a:cs typeface="Times New Roman" panose="02020603050405020304" pitchFamily="18" charset="0"/>
          </a:endParaRPr>
        </a:p>
      </dsp:txBody>
      <dsp:txXfrm>
        <a:off x="2378863" y="3798449"/>
        <a:ext cx="7851551" cy="1000335"/>
      </dsp:txXfrm>
    </dsp:sp>
    <dsp:sp modelId="{7E00E627-20C2-4F13-96E9-7682F26FFA34}">
      <dsp:nvSpPr>
        <dsp:cNvPr id="0" name=""/>
        <dsp:cNvSpPr/>
      </dsp:nvSpPr>
      <dsp:spPr>
        <a:xfrm>
          <a:off x="8700288" y="813839"/>
          <a:ext cx="690676" cy="69067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noFill/>
          <a:prstDash val="solid"/>
          <a:miter lim="800000"/>
        </a:ln>
        <a:effectLst/>
        <a:scene3d>
          <a:camera prst="orthographicFront">
            <a:rot lat="0" lon="0" rev="0"/>
          </a:camera>
          <a:lightRig rig="chilly" dir="t">
            <a:rot lat="0" lon="0" rev="18480000"/>
          </a:lightRig>
        </a:scene3d>
        <a:sp3d prstMaterial="clear">
          <a:bevelT h="63500"/>
        </a:sp3d>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8855690" y="813839"/>
        <a:ext cx="379872" cy="519734"/>
      </dsp:txXfrm>
    </dsp:sp>
    <dsp:sp modelId="{5C8500FE-1D03-43A5-A7FE-2E7DE400CEC4}">
      <dsp:nvSpPr>
        <dsp:cNvPr id="0" name=""/>
        <dsp:cNvSpPr/>
      </dsp:nvSpPr>
      <dsp:spPr>
        <a:xfrm>
          <a:off x="9486782" y="2069615"/>
          <a:ext cx="690676" cy="69067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noFill/>
          <a:prstDash val="solid"/>
          <a:miter lim="800000"/>
        </a:ln>
        <a:effectLst/>
        <a:scene3d>
          <a:camera prst="orthographicFront">
            <a:rot lat="0" lon="0" rev="0"/>
          </a:camera>
          <a:lightRig rig="chilly" dir="t">
            <a:rot lat="0" lon="0" rev="18480000"/>
          </a:lightRig>
        </a:scene3d>
        <a:sp3d prstMaterial="clear">
          <a:bevelT h="63500"/>
        </a:sp3d>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9642184" y="2069615"/>
        <a:ext cx="379872" cy="519734"/>
      </dsp:txXfrm>
    </dsp:sp>
    <dsp:sp modelId="{D2173D12-0BEA-49F6-9AFD-0341D66B6D10}">
      <dsp:nvSpPr>
        <dsp:cNvPr id="0" name=""/>
        <dsp:cNvSpPr/>
      </dsp:nvSpPr>
      <dsp:spPr>
        <a:xfrm>
          <a:off x="10261536" y="3325390"/>
          <a:ext cx="690676" cy="69067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noFill/>
          <a:prstDash val="solid"/>
          <a:miter lim="800000"/>
        </a:ln>
        <a:effectLst/>
        <a:scene3d>
          <a:camera prst="orthographicFront">
            <a:rot lat="0" lon="0" rev="0"/>
          </a:camera>
          <a:lightRig rig="chilly" dir="t">
            <a:rot lat="0" lon="0" rev="18480000"/>
          </a:lightRig>
        </a:scene3d>
        <a:sp3d prstMaterial="clear">
          <a:bevelT h="63500"/>
        </a:sp3d>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10416938" y="3325390"/>
        <a:ext cx="379872" cy="51973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D6EE87-EBD5-4F12-A48A-63ACA297AC8F}"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98567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73815-2707-4475-8F1A-B873CB631BB4}"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1328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4AFB99-0EAB-4182-AFF8-E214C82A68F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385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3794B-289A-4A80-97D7-111025398D45}"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419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575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C6A301-0538-44EC-B09D-202E1042A48B}"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969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89574A-8875-45EF-8EA2-3CAA0F7ABC4C}"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7626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EF4D4C-5367-4C26-9E2B-D8088D7FCA81}"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193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7806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298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76900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4/12/2018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029861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hyperlink" Target="http://tvsnext.io/blog/why-artificial-intelligence-will-be-controlling-your-home-within-the-next-decad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5472" y="2185297"/>
            <a:ext cx="11729883" cy="2387600"/>
          </a:xfrm>
        </p:spPr>
        <p:txBody>
          <a:bodyPr anchor="t">
            <a:normAutofit/>
          </a:bodyPr>
          <a:lstStyle/>
          <a:p>
            <a:r>
              <a:rPr lang="en-US" sz="2000" dirty="0" smtClean="0">
                <a:latin typeface="Times New Roman" panose="02020603050405020304" pitchFamily="18" charset="0"/>
                <a:cs typeface="Times New Roman" panose="02020603050405020304" pitchFamily="18" charset="0"/>
              </a:rPr>
              <a:t>Multi-disciplinary Design Project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6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Smartly Controlled Devices</a:t>
            </a:r>
            <a:endParaRPr lang="en-US" sz="6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42451" y="4790844"/>
            <a:ext cx="10520517" cy="2067155"/>
          </a:xfrm>
        </p:spPr>
        <p:txBody>
          <a:bodyPr>
            <a:normAutofit/>
          </a:bodyPr>
          <a:lstStyle/>
          <a:p>
            <a:pPr algn="l"/>
            <a:r>
              <a:rPr lang="en-US" sz="1600" dirty="0" smtClean="0">
                <a:latin typeface="Times New Roman" panose="02020603050405020304" pitchFamily="18" charset="0"/>
                <a:cs typeface="Times New Roman" panose="02020603050405020304" pitchFamily="18" charset="0"/>
              </a:rPr>
              <a:t>Subject </a:t>
            </a:r>
            <a:r>
              <a:rPr lang="en-US" sz="1600" dirty="0" err="1" smtClean="0">
                <a:latin typeface="Times New Roman" panose="02020603050405020304" pitchFamily="18" charset="0"/>
                <a:cs typeface="Times New Roman" panose="02020603050405020304" pitchFamily="18" charset="0"/>
              </a:rPr>
              <a:t>Incharge</a:t>
            </a:r>
            <a:r>
              <a:rPr lang="en-US" sz="1600" dirty="0" smtClean="0">
                <a:latin typeface="Times New Roman" panose="02020603050405020304" pitchFamily="18" charset="0"/>
                <a:cs typeface="Times New Roman" panose="02020603050405020304" pitchFamily="18" charset="0"/>
              </a:rPr>
              <a:t> – Mr. Abhishek Sharma</a:t>
            </a:r>
          </a:p>
          <a:p>
            <a:pPr algn="l"/>
            <a:endParaRPr lang="en-US" sz="1600" dirty="0" smtClean="0">
              <a:latin typeface="Times New Roman" panose="02020603050405020304" pitchFamily="18" charset="0"/>
              <a:cs typeface="Times New Roman" panose="02020603050405020304" pitchFamily="18" charset="0"/>
            </a:endParaRPr>
          </a:p>
          <a:p>
            <a:pPr algn="l"/>
            <a:r>
              <a:rPr lang="en-US" sz="1600" dirty="0" smtClean="0">
                <a:latin typeface="Times New Roman" panose="02020603050405020304" pitchFamily="18" charset="0"/>
                <a:cs typeface="Times New Roman" panose="02020603050405020304" pitchFamily="18" charset="0"/>
              </a:rPr>
              <a:t>Created By          –  Anurag Kumar Singh                                 </a:t>
            </a:r>
          </a:p>
          <a:p>
            <a:pPr algn="l"/>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RA1511003030394                                                            </a:t>
            </a:r>
          </a:p>
          <a:p>
            <a:pPr algn="l"/>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CSE-G</a:t>
            </a:r>
          </a:p>
          <a:p>
            <a:pPr algn="l"/>
            <a:r>
              <a:rPr lang="en-US" sz="1600" dirty="0" smtClean="0">
                <a:latin typeface="Times New Roman" panose="02020603050405020304" pitchFamily="18" charset="0"/>
                <a:cs typeface="Times New Roman" panose="02020603050405020304" pitchFamily="18" charset="0"/>
              </a:rPr>
              <a:t>Group ID            - K </a:t>
            </a:r>
          </a:p>
          <a:p>
            <a:pPr algn="l"/>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85135"/>
            <a:ext cx="5338916" cy="260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4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735096"/>
            <a:ext cx="9400032" cy="5387807"/>
          </a:xfrm>
          <a:prstGeom prst="rect">
            <a:avLst/>
          </a:prstGeom>
        </p:spPr>
      </p:pic>
    </p:spTree>
    <p:extLst>
      <p:ext uri="{BB962C8B-B14F-4D97-AF65-F5344CB8AC3E}">
        <p14:creationId xmlns:p14="http://schemas.microsoft.com/office/powerpoint/2010/main" val="206334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2" y="281999"/>
            <a:ext cx="10515600" cy="931660"/>
          </a:xfrm>
        </p:spPr>
        <p:txBody>
          <a:bodyPr>
            <a:normAutofit/>
          </a:bodyPr>
          <a:lstStyle/>
          <a:p>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Details </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755068" y="1190749"/>
            <a:ext cx="7607534" cy="954107"/>
          </a:xfrm>
          <a:prstGeom prst="rect">
            <a:avLst/>
          </a:prstGeom>
        </p:spPr>
        <p:txBody>
          <a:bodyPr wrap="square">
            <a:spAutoFit/>
          </a:bodyPr>
          <a:lstStyle/>
          <a:p>
            <a:pPr algn="just"/>
            <a:r>
              <a:rPr lang="en-US" sz="1600" dirty="0">
                <a:solidFill>
                  <a:srgbClr val="222222"/>
                </a:solidFill>
                <a:latin typeface="Times New Roman" panose="02020603050405020304" pitchFamily="18" charset="0"/>
                <a:cs typeface="Times New Roman" panose="02020603050405020304" pitchFamily="18" charset="0"/>
              </a:rPr>
              <a:t>The open-source </a:t>
            </a:r>
            <a:r>
              <a:rPr lang="en-US" sz="2400" b="1" dirty="0">
                <a:solidFill>
                  <a:srgbClr val="2222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Software (IDE) </a:t>
            </a:r>
            <a:r>
              <a:rPr lang="en-US" sz="1600" dirty="0">
                <a:solidFill>
                  <a:srgbClr val="222222"/>
                </a:solidFill>
                <a:latin typeface="Times New Roman" panose="02020603050405020304" pitchFamily="18" charset="0"/>
                <a:cs typeface="Times New Roman" panose="02020603050405020304" pitchFamily="18" charset="0"/>
              </a:rPr>
              <a:t>makes it easy to write code and upload it to the board. It runs on Windows, Mac OS X, and Linux. The environment is written in Java and based on Processing and other </a:t>
            </a:r>
            <a:r>
              <a:rPr lang="en-US" sz="1600" dirty="0" smtClean="0">
                <a:solidFill>
                  <a:srgbClr val="222222"/>
                </a:solidFill>
                <a:latin typeface="Times New Roman" panose="02020603050405020304" pitchFamily="18" charset="0"/>
                <a:cs typeface="Times New Roman" panose="02020603050405020304" pitchFamily="18" charset="0"/>
              </a:rPr>
              <a:t>open-source </a:t>
            </a:r>
            <a:r>
              <a:rPr lang="en-US" sz="1600" b="1" dirty="0" smtClean="0">
                <a:solidFill>
                  <a:srgbClr val="222222"/>
                </a:solidFill>
                <a:latin typeface="Times New Roman" panose="02020603050405020304" pitchFamily="18" charset="0"/>
                <a:cs typeface="Times New Roman" panose="02020603050405020304" pitchFamily="18" charset="0"/>
              </a:rPr>
              <a:t>software</a:t>
            </a:r>
            <a:r>
              <a:rPr lang="en-US" sz="1600" dirty="0">
                <a:solidFill>
                  <a:srgbClr val="222222"/>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4" name="AutoShape 2" descr="Image result for arduino software"/>
          <p:cNvSpPr>
            <a:spLocks noChangeAspect="1" noChangeArrowheads="1"/>
          </p:cNvSpPr>
          <p:nvPr/>
        </p:nvSpPr>
        <p:spPr bwMode="auto">
          <a:xfrm>
            <a:off x="155575" y="-2643427"/>
            <a:ext cx="2803756" cy="28037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8834956" y="976920"/>
            <a:ext cx="2803756" cy="1000515"/>
          </a:xfrm>
          <a:prstGeom prst="rect">
            <a:avLst/>
          </a:prstGeom>
        </p:spPr>
      </p:pic>
      <p:sp>
        <p:nvSpPr>
          <p:cNvPr id="7" name="Rectangle 6"/>
          <p:cNvSpPr/>
          <p:nvPr/>
        </p:nvSpPr>
        <p:spPr>
          <a:xfrm>
            <a:off x="755068" y="2420694"/>
            <a:ext cx="7607534" cy="954107"/>
          </a:xfrm>
          <a:prstGeom prst="rect">
            <a:avLst/>
          </a:prstGeom>
        </p:spPr>
        <p:txBody>
          <a:bodyPr wrap="square">
            <a:spAutoFit/>
          </a:bodyPr>
          <a:lstStyle/>
          <a:p>
            <a:pPr algn="just"/>
            <a:r>
              <a:rPr lang="en-US" sz="2400" b="1" dirty="0">
                <a:solidFill>
                  <a:srgbClr val="2222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XAMPP </a:t>
            </a:r>
            <a:r>
              <a:rPr lang="en-US" sz="1600" dirty="0">
                <a:solidFill>
                  <a:srgbClr val="222222"/>
                </a:solidFill>
                <a:latin typeface="Times New Roman" panose="02020603050405020304" pitchFamily="18" charset="0"/>
                <a:cs typeface="Times New Roman" panose="02020603050405020304" pitchFamily="18" charset="0"/>
              </a:rPr>
              <a:t>stands for Cross-Platform (X), Apache (A), </a:t>
            </a:r>
            <a:r>
              <a:rPr lang="en-US" sz="1600" dirty="0" smtClean="0">
                <a:solidFill>
                  <a:srgbClr val="222222"/>
                </a:solidFill>
                <a:latin typeface="Times New Roman" panose="02020603050405020304" pitchFamily="18" charset="0"/>
                <a:cs typeface="Times New Roman" panose="02020603050405020304" pitchFamily="18" charset="0"/>
              </a:rPr>
              <a:t>Maria DB </a:t>
            </a:r>
            <a:r>
              <a:rPr lang="en-US" sz="1600" dirty="0">
                <a:solidFill>
                  <a:srgbClr val="222222"/>
                </a:solidFill>
                <a:latin typeface="Times New Roman" panose="02020603050405020304" pitchFamily="18" charset="0"/>
                <a:cs typeface="Times New Roman" panose="02020603050405020304" pitchFamily="18" charset="0"/>
              </a:rPr>
              <a:t>(M), PHP (P) and Perl (P). It is a simple, lightweight Apache distribution that makes it extremely easy for developers to create a local web server for testing and </a:t>
            </a:r>
            <a:r>
              <a:rPr lang="en-US" sz="1600" dirty="0">
                <a:latin typeface="Times New Roman" panose="02020603050405020304" pitchFamily="18" charset="0"/>
                <a:cs typeface="Times New Roman" panose="02020603050405020304" pitchFamily="18" charset="0"/>
              </a:rPr>
              <a:t>deployment purposes. </a:t>
            </a:r>
          </a:p>
        </p:txBody>
      </p:sp>
      <p:pic>
        <p:nvPicPr>
          <p:cNvPr id="4102" name="Picture 6" descr="Image result for xam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956" y="2214609"/>
            <a:ext cx="2803756" cy="1366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55069" y="3725954"/>
            <a:ext cx="7607533" cy="1938992"/>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MIT App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Inventor </a:t>
            </a:r>
            <a:r>
              <a:rPr lang="en-US" sz="1600" b="1" dirty="0">
                <a:latin typeface="Times New Roman" panose="02020603050405020304" pitchFamily="18" charset="0"/>
                <a:cs typeface="Times New Roman" panose="02020603050405020304" pitchFamily="18" charset="0"/>
              </a:rPr>
              <a:t>for Android</a:t>
            </a:r>
            <a:r>
              <a:rPr lang="en-US" sz="1600" dirty="0">
                <a:latin typeface="Times New Roman" panose="02020603050405020304" pitchFamily="18" charset="0"/>
                <a:cs typeface="Times New Roman" panose="02020603050405020304" pitchFamily="18" charset="0"/>
              </a:rPr>
              <a:t> is an open-source web application originally provided by Google, and now maintained by the Massachusetts Institute of Technology (MIT).</a:t>
            </a:r>
          </a:p>
          <a:p>
            <a:pPr algn="just"/>
            <a:r>
              <a:rPr lang="en-US" sz="1600" dirty="0">
                <a:latin typeface="Times New Roman" panose="02020603050405020304" pitchFamily="18" charset="0"/>
                <a:cs typeface="Times New Roman" panose="02020603050405020304" pitchFamily="18" charset="0"/>
              </a:rPr>
              <a:t>It allows newcomers to computer programming to create software applications for the </a:t>
            </a:r>
            <a:r>
              <a:rPr lang="en-US" sz="1600" dirty="0" smtClean="0">
                <a:latin typeface="Times New Roman" panose="02020603050405020304" pitchFamily="18" charset="0"/>
                <a:cs typeface="Times New Roman" panose="02020603050405020304" pitchFamily="18" charset="0"/>
              </a:rPr>
              <a:t>Android operating </a:t>
            </a:r>
            <a:r>
              <a:rPr lang="en-US" sz="1600" dirty="0">
                <a:latin typeface="Times New Roman" panose="02020603050405020304" pitchFamily="18" charset="0"/>
                <a:cs typeface="Times New Roman" panose="02020603050405020304" pitchFamily="18" charset="0"/>
              </a:rPr>
              <a:t>system (OS). It uses a graphical interface, very similar to Scratch and the </a:t>
            </a:r>
            <a:r>
              <a:rPr lang="en-US" sz="1600" dirty="0" smtClean="0">
                <a:latin typeface="Times New Roman" panose="02020603050405020304" pitchFamily="18" charset="0"/>
                <a:cs typeface="Times New Roman" panose="02020603050405020304" pitchFamily="18" charset="0"/>
              </a:rPr>
              <a:t>Star Logo </a:t>
            </a:r>
            <a:r>
              <a:rPr lang="en-US" sz="1600" dirty="0">
                <a:latin typeface="Times New Roman" panose="02020603050405020304" pitchFamily="18" charset="0"/>
                <a:cs typeface="Times New Roman" panose="02020603050405020304" pitchFamily="18" charset="0"/>
              </a:rPr>
              <a:t>TNG user interface, which allows users to drag-and-drop visual objects to create an application that can run on Android devices.</a:t>
            </a:r>
            <a:endParaRPr lang="en-US" sz="1600" b="0" i="0" dirty="0">
              <a:effectLst/>
              <a:latin typeface="Times New Roman" panose="02020603050405020304" pitchFamily="18" charset="0"/>
              <a:cs typeface="Times New Roman" panose="02020603050405020304" pitchFamily="18" charset="0"/>
            </a:endParaRPr>
          </a:p>
        </p:txBody>
      </p:sp>
      <p:pic>
        <p:nvPicPr>
          <p:cNvPr id="4104" name="Picture 8" descr="Image result for mit app inven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712" y="3882544"/>
            <a:ext cx="2571000" cy="14566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5068" y="5657671"/>
            <a:ext cx="7607534" cy="95410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The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PHP</a:t>
            </a:r>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Hypertext Preprocessor (PHP) is a programming language that allows web developers to create dynamic content that interacts with databases. PHP is basically used for developing web based software applications.</a:t>
            </a:r>
          </a:p>
        </p:txBody>
      </p:sp>
      <p:pic>
        <p:nvPicPr>
          <p:cNvPr id="11" name="Picture 10"/>
          <p:cNvPicPr>
            <a:picLocks noChangeAspect="1"/>
          </p:cNvPicPr>
          <p:nvPr/>
        </p:nvPicPr>
        <p:blipFill>
          <a:blip r:embed="rId5"/>
          <a:stretch>
            <a:fillRect/>
          </a:stretch>
        </p:blipFill>
        <p:spPr>
          <a:xfrm>
            <a:off x="9067712" y="5339173"/>
            <a:ext cx="2571000" cy="1518828"/>
          </a:xfrm>
          <a:prstGeom prst="rect">
            <a:avLst/>
          </a:prstGeom>
        </p:spPr>
      </p:pic>
    </p:spTree>
    <p:extLst>
      <p:ext uri="{BB962C8B-B14F-4D97-AF65-F5344CB8AC3E}">
        <p14:creationId xmlns:p14="http://schemas.microsoft.com/office/powerpoint/2010/main" val="346943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365126"/>
            <a:ext cx="11099800" cy="667808"/>
          </a:xfrm>
        </p:spPr>
        <p:txBody>
          <a:bodyPr anchor="t">
            <a:normAutofit/>
          </a:bodyPr>
          <a:lstStyle/>
          <a:p>
            <a:r>
              <a:rPr lang="en-US" sz="24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Time Line Diagram</a:t>
            </a:r>
            <a:endParaRPr lang="en-US" sz="2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3010221633"/>
              </p:ext>
            </p:extLst>
          </p:nvPr>
        </p:nvGraphicFramePr>
        <p:xfrm>
          <a:off x="320431" y="945662"/>
          <a:ext cx="11738707" cy="4829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906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192" y="365125"/>
            <a:ext cx="10960608" cy="1325563"/>
          </a:xfrm>
        </p:spPr>
        <p:txBody>
          <a:bodyPr anchor="t">
            <a:normAutofit/>
          </a:bodyPr>
          <a:lstStyle/>
          <a:p>
            <a:r>
              <a:rPr lang="en-US" sz="2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393192" y="1525905"/>
            <a:ext cx="11649456" cy="3000821"/>
          </a:xfrm>
          <a:prstGeom prst="rect">
            <a:avLst/>
          </a:prstGeom>
        </p:spPr>
        <p:txBody>
          <a:bodyPr wrap="square">
            <a:spAutoFit/>
          </a:bodyPr>
          <a:lstStyle/>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Artificial Intelligence are started to become most important topic for this era, there are many benefits of this, and it ease the workload of the human. Using smart gadgets comes with high utilization of electricity. Because we have to take action manually through some another devices like smart phones. Human makes mistake and sometimes forget to turn off devices, this is prevented by using an AI which take care and also provides the statistics and also warns and take action of its own. And of course save electricity more than a human. But as we know making a perfect AI is still on progress because perfection need time, world is changing and the era of AI is coming where every objects somehow will connected to the AI. There are many advantages but disadvantages too. Thus we have to handle AI with </a:t>
            </a:r>
            <a:r>
              <a:rPr lang="en-US" dirty="0" smtClean="0">
                <a:latin typeface="Times New Roman" panose="02020603050405020304" pitchFamily="18" charset="0"/>
                <a:ea typeface="Calibri" panose="020F0502020204030204" pitchFamily="34" charset="0"/>
                <a:cs typeface="Times New Roman" panose="02020603050405020304" pitchFamily="18" charset="0"/>
              </a:rPr>
              <a:t>caution.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3738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36539"/>
            <a:ext cx="10515600" cy="649288"/>
          </a:xfrm>
        </p:spPr>
        <p:txBody>
          <a:bodyPr>
            <a:normAutofit/>
          </a:bodyPr>
          <a:lstStyle/>
          <a:p>
            <a:r>
              <a:rPr lang="en-US" sz="2400" b="1" u="sng"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2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8" y="953936"/>
            <a:ext cx="4741214" cy="25730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17" y="3882853"/>
            <a:ext cx="4707685" cy="27325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784" y="3816821"/>
            <a:ext cx="5094514" cy="279858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6784" y="953936"/>
            <a:ext cx="5001208" cy="2410315"/>
          </a:xfrm>
          <a:prstGeom prst="rect">
            <a:avLst/>
          </a:prstGeom>
        </p:spPr>
      </p:pic>
    </p:spTree>
    <p:extLst>
      <p:ext uri="{BB962C8B-B14F-4D97-AF65-F5344CB8AC3E}">
        <p14:creationId xmlns:p14="http://schemas.microsoft.com/office/powerpoint/2010/main" val="49003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a:bodyPr>
          <a:lstStyle/>
          <a:p>
            <a:r>
              <a:rPr lang="en-US" sz="24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Video</a:t>
            </a:r>
            <a:endParaRPr lang="en-US" sz="2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VID-20180411-WA00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9519" y="1358057"/>
            <a:ext cx="10734416" cy="4632196"/>
          </a:xfrm>
          <a:prstGeom prst="rect">
            <a:avLst/>
          </a:prstGeom>
        </p:spPr>
      </p:pic>
    </p:spTree>
    <p:extLst>
      <p:ext uri="{BB962C8B-B14F-4D97-AF65-F5344CB8AC3E}">
        <p14:creationId xmlns:p14="http://schemas.microsoft.com/office/powerpoint/2010/main" val="1818654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365126"/>
            <a:ext cx="10931013" cy="981894"/>
          </a:xfrm>
        </p:spPr>
        <p:txBody>
          <a:bodyPr>
            <a:normAutofit/>
          </a:bodyPr>
          <a:lstStyle/>
          <a:p>
            <a:r>
              <a:rPr lang="en-US" sz="2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 </a:t>
            </a: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22787" y="1397675"/>
            <a:ext cx="11631561" cy="5751831"/>
          </a:xfrm>
          <a:prstGeom prst="rect">
            <a:avLst/>
          </a:prstGeom>
        </p:spPr>
        <p:txBody>
          <a:bodyPr wrap="square">
            <a:spAutoFit/>
          </a:bodyPr>
          <a:lstStyle/>
          <a:p>
            <a:pPr marL="342900" marR="0" lvl="0" indent="-342900" algn="just">
              <a:lnSpc>
                <a:spcPct val="200000"/>
              </a:lnSpc>
              <a:spcBef>
                <a:spcPts val="0"/>
              </a:spcBef>
              <a:spcAft>
                <a:spcPts val="0"/>
              </a:spcAft>
              <a:buFont typeface="Wingdings" panose="05000000000000000000" pitchFamily="2" charset="2"/>
              <a:buChar char="Ø"/>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https://electronicsforu.com/iot-projects-ideas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dirty="0">
                <a:solidFill>
                  <a:srgbClr val="006621"/>
                </a:solidFill>
                <a:latin typeface="Times New Roman" panose="02020603050405020304" pitchFamily="18" charset="0"/>
                <a:ea typeface="Calibri" panose="020F0502020204030204" pitchFamily="34" charset="0"/>
                <a:cs typeface="Times New Roman" panose="02020603050405020304" pitchFamily="18" charset="0"/>
              </a:rPr>
              <a:t>https://en.wikipedia.org/wiki/Artificial_intelligence</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https://www.forbes.com/sites/freddiedawson/2016/05/24/the-house-that-learns-bringing-artificial-intelligence-into-the-home/#2defc9373fa3</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https://www.tutorialspoint.com/artificial_intelligence/index.htm</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https://www.wired.com/2017/06/guide-to-ai-artificial-intelligence-at-home/v</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hlinkClick r:id="rId2"/>
              </a:rPr>
              <a:t>http://tvsnext.io/blog/why-artificial-intelligence-will-be-controlling-your-home-within-the-next-decade</a:t>
            </a:r>
            <a:r>
              <a:rPr lang="en-US" dirty="0" smtClean="0">
                <a:latin typeface="Times New Roman" panose="02020603050405020304" pitchFamily="18" charset="0"/>
                <a:ea typeface="Calibri" panose="020F0502020204030204" pitchFamily="34" charset="0"/>
                <a:cs typeface="Times New Roman" panose="02020603050405020304" pitchFamily="18" charset="0"/>
                <a:hlinkClick r:id="rId2"/>
              </a:rPr>
              <a:t>/</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https://</a:t>
            </a:r>
            <a:r>
              <a:rPr lang="en-US" dirty="0" smtClean="0">
                <a:latin typeface="Times New Roman" panose="02020603050405020304" pitchFamily="18" charset="0"/>
                <a:cs typeface="Times New Roman" panose="02020603050405020304" pitchFamily="18" charset="0"/>
              </a:rPr>
              <a:t>www.coursera.org/</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https://www.edx.org/</a:t>
            </a:r>
            <a:endParaRPr lang="en-US"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Ø"/>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3788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6923" y="148815"/>
            <a:ext cx="10515600" cy="608269"/>
          </a:xfrm>
        </p:spPr>
        <p:txBody>
          <a:bodyPr>
            <a:normAutofit/>
          </a:bodyPr>
          <a:lstStyle/>
          <a:p>
            <a:r>
              <a:rPr lang="en-US" sz="20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a:t>
            </a:r>
            <a:endPar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26922" y="757084"/>
            <a:ext cx="11727425" cy="5164812"/>
          </a:xfrm>
          <a:prstGeom prst="rect">
            <a:avLst/>
          </a:prstGeom>
        </p:spPr>
        <p:txBody>
          <a:bodyPr wrap="square">
            <a:spAutoFit/>
          </a:bodyPr>
          <a:lstStyle/>
          <a:p>
            <a:pPr algn="just">
              <a:lnSpc>
                <a:spcPct val="107000"/>
              </a:lnSpc>
              <a:spcAft>
                <a:spcPts val="800"/>
              </a:spcAft>
            </a:pPr>
            <a:r>
              <a:rPr lang="en-US" sz="1600" b="1" u="sng" dirty="0" err="1" smtClean="0">
                <a:effectLst/>
                <a:latin typeface="Times New Roman" panose="02020603050405020304" pitchFamily="18" charset="0"/>
                <a:ea typeface="Calibri" panose="020F0502020204030204" pitchFamily="34" charset="0"/>
                <a:cs typeface="Times New Roman" panose="02020603050405020304" pitchFamily="18" charset="0"/>
              </a:rPr>
              <a:t>IoT</a:t>
            </a:r>
            <a:endParaRPr lang="en-US" sz="1600" b="1" u="sng"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buFont typeface="Wingdings" panose="05000000000000000000" pitchFamily="2" charset="2"/>
              <a:buChar char="Ø"/>
            </a:pPr>
            <a:r>
              <a:rPr lang="en-US" sz="1400" dirty="0" err="1" smtClean="0">
                <a:effectLst/>
                <a:latin typeface="Times New Roman" panose="02020603050405020304" pitchFamily="18" charset="0"/>
                <a:ea typeface="Calibri" panose="020F0502020204030204" pitchFamily="34" charset="0"/>
                <a:cs typeface="Times New Roman" panose="02020603050405020304" pitchFamily="18" charset="0"/>
              </a:rPr>
              <a:t>IoT</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is short for Internet of Things. The Internet of Things refers to the ever-growing network of physical objects that feature an IP address for internet connectivity, and the communication that occurs between these objects and other Internet-enabled devices and systems.</a:t>
            </a:r>
          </a:p>
          <a:p>
            <a:pPr marL="285750" indent="-285750" algn="just">
              <a:lnSpc>
                <a:spcPct val="107000"/>
              </a:lnSpc>
              <a:buFont typeface="Wingdings" panose="05000000000000000000" pitchFamily="2" charset="2"/>
              <a:buChar char="Ø"/>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The Internet of Things term is coined by Kevin Ashton in 1999.</a:t>
            </a:r>
          </a:p>
          <a:p>
            <a:pPr marL="285750" indent="-285750" algn="just">
              <a:lnSpc>
                <a:spcPct val="107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According to Cisco Internet Business Solutions Group (IBSG), the Internet of Things was born in between 2008 and 2009 at simply the point in time when more “things or objects” were connected to the Internet than people</a:t>
            </a:r>
            <a:r>
              <a:rPr lang="en-US" sz="1400" dirty="0" smtClean="0">
                <a:latin typeface="Times New Roman" panose="02020603050405020304" pitchFamily="18" charset="0"/>
                <a:cs typeface="Times New Roman" panose="02020603050405020304" pitchFamily="18" charset="0"/>
              </a:rPr>
              <a:t>.</a:t>
            </a:r>
          </a:p>
          <a:p>
            <a:pPr marL="285750" indent="-285750" algn="just">
              <a:lnSpc>
                <a:spcPct val="107000"/>
              </a:lnSpc>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Experts estimate that the </a:t>
            </a:r>
            <a:r>
              <a:rPr lang="en-US" sz="1400" dirty="0" err="1" smtClean="0">
                <a:latin typeface="Times New Roman" panose="02020603050405020304" pitchFamily="18" charset="0"/>
                <a:cs typeface="Times New Roman" panose="02020603050405020304" pitchFamily="18" charset="0"/>
              </a:rPr>
              <a:t>IoT</a:t>
            </a:r>
            <a:r>
              <a:rPr lang="en-US" sz="1400" dirty="0" smtClean="0">
                <a:latin typeface="Times New Roman" panose="02020603050405020304" pitchFamily="18" charset="0"/>
                <a:cs typeface="Times New Roman" panose="02020603050405020304" pitchFamily="18" charset="0"/>
              </a:rPr>
              <a:t> will consist of about 30 billion objects by 2020.</a:t>
            </a:r>
          </a:p>
          <a:p>
            <a:pPr marL="285750" indent="-285750" algn="just">
              <a:lnSpc>
                <a:spcPct val="107000"/>
              </a:lnSpc>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indent="-285750" algn="just">
              <a:lnSpc>
                <a:spcPct val="107000"/>
              </a:lnSpc>
              <a:buFont typeface="Wingdings" panose="05000000000000000000" pitchFamily="2" charset="2"/>
              <a:buChar char="Ø"/>
            </a:pPr>
            <a:endParaRPr lang="en-US" sz="1400" dirty="0" smtClean="0">
              <a:latin typeface="Times New Roman" panose="02020603050405020304" pitchFamily="18" charset="0"/>
              <a:cs typeface="Times New Roman" panose="02020603050405020304" pitchFamily="18" charset="0"/>
            </a:endParaRPr>
          </a:p>
          <a:p>
            <a:pPr algn="just"/>
            <a:r>
              <a:rPr lang="en-US" sz="1600" b="1" u="sng" dirty="0">
                <a:latin typeface="Times New Roman" panose="02020603050405020304" pitchFamily="18" charset="0"/>
                <a:cs typeface="Times New Roman" panose="02020603050405020304" pitchFamily="18" charset="0"/>
              </a:rPr>
              <a:t>Home Automation</a:t>
            </a:r>
          </a:p>
          <a:p>
            <a:pPr marL="285750" indent="-28575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Home </a:t>
            </a:r>
            <a:r>
              <a:rPr lang="en-US" sz="1400" dirty="0">
                <a:latin typeface="Times New Roman" panose="02020603050405020304" pitchFamily="18" charset="0"/>
                <a:cs typeface="Times New Roman" panose="02020603050405020304" pitchFamily="18" charset="0"/>
              </a:rPr>
              <a:t>automation gives you access to control devices in your home from a mobile device anywhere in the world.</a:t>
            </a:r>
          </a:p>
          <a:p>
            <a:pPr marL="285750" lvl="0" indent="-28575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Home automation is a step toward what is referred to as the "Internet of Things," in which everything has an assigned IP address, and can be monitored and accessed remotely.</a:t>
            </a:r>
          </a:p>
          <a:p>
            <a:pPr marL="285750" lvl="0" indent="-28575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Automation is, unsurprisingly, one of the two main characteristics of home automation. Automation refers to the ability to program and schedule events for the devices on the network</a:t>
            </a:r>
            <a:r>
              <a:rPr lang="en-US" sz="1400" dirty="0" smtClean="0">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algn="just"/>
            <a:r>
              <a:rPr lang="en-US" sz="1600" b="1" u="sng" dirty="0" smtClean="0">
                <a:latin typeface="Times New Roman" panose="02020603050405020304" pitchFamily="18" charset="0"/>
                <a:cs typeface="Times New Roman" panose="02020603050405020304" pitchFamily="18" charset="0"/>
              </a:rPr>
              <a:t>Artificial </a:t>
            </a:r>
            <a:r>
              <a:rPr lang="en-US" sz="1600" b="1" u="sng" dirty="0" err="1" smtClean="0">
                <a:latin typeface="Times New Roman" panose="02020603050405020304" pitchFamily="18" charset="0"/>
                <a:cs typeface="Times New Roman" panose="02020603050405020304" pitchFamily="18" charset="0"/>
              </a:rPr>
              <a:t>Intellgence</a:t>
            </a:r>
            <a:r>
              <a:rPr lang="en-US" sz="1600" b="1" u="sng" dirty="0" smtClean="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theory and development of computer systems able to perform tasks normally requiring human intelligence, such as visual perception, speech recognition, decision-making, and translation between languages.</a:t>
            </a:r>
          </a:p>
          <a:p>
            <a:pPr marL="285750" indent="-28575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A further step towards the development of modern AI was the creation of The Logic Theorist. Designed by Newell and Simon in 1955 it may be considered the first AI program. </a:t>
            </a:r>
          </a:p>
          <a:p>
            <a:pPr marL="285750" indent="-28575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person who finally coined the term artificial intelligence and is regarded as the father of AI is John McCarthy</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046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236" y="365126"/>
            <a:ext cx="11090564" cy="410730"/>
          </a:xfrm>
        </p:spPr>
        <p:txBody>
          <a:bodyPr anchor="t">
            <a:noAutofit/>
          </a:bodyPr>
          <a:lstStyle/>
          <a:p>
            <a:pPr algn="just"/>
            <a:r>
              <a:rPr lang="en-US" sz="24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sz="2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263236" y="1077716"/>
            <a:ext cx="8880764" cy="5080493"/>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Because of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our day to day devices are connected to a network.</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Home automation is not a hypothetical concept now a days.</a:t>
            </a:r>
          </a:p>
          <a:p>
            <a:pPr marR="0" lvl="0" algn="just">
              <a:lnSpc>
                <a:spcPct val="107000"/>
              </a:lnSpc>
              <a:spcBef>
                <a:spcPts val="0"/>
              </a:spcBef>
              <a:spcAft>
                <a:spcPts val="0"/>
              </a:spcAft>
            </a:pP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1</a:t>
            </a:r>
            <a:r>
              <a:rPr lang="en-US" sz="1600" baseline="30000" dirty="0" smtClean="0">
                <a:effectLst/>
                <a:latin typeface="Times New Roman" panose="02020603050405020304" pitchFamily="18" charset="0"/>
                <a:ea typeface="Calibri" panose="020F0502020204030204" pitchFamily="34" charset="0"/>
                <a:cs typeface="Times New Roman" panose="02020603050405020304" pitchFamily="18" charset="0"/>
              </a:rPr>
              <a:t>st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generation home automation</a:t>
            </a:r>
          </a:p>
          <a:p>
            <a:pPr marL="285750" marR="0" lvl="0" indent="-285750" algn="just">
              <a:lnSpc>
                <a:spcPct val="107000"/>
              </a:lnSpc>
              <a:spcBef>
                <a:spcPts val="0"/>
              </a:spcBef>
              <a:spcAft>
                <a:spcPts val="0"/>
              </a:spcAft>
              <a:buFont typeface="Wingdings" panose="05000000000000000000" pitchFamily="2" charset="2"/>
              <a:buChar char="q"/>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Wireless.</a:t>
            </a:r>
          </a:p>
          <a:p>
            <a:pPr marL="285750" marR="0" lvl="0" indent="-285750" algn="just">
              <a:lnSpc>
                <a:spcPct val="107000"/>
              </a:lnSpc>
              <a:spcBef>
                <a:spcPts val="0"/>
              </a:spcBef>
              <a:spcAft>
                <a:spcPts val="0"/>
              </a:spcAft>
              <a:buFont typeface="Wingdings" panose="05000000000000000000" pitchFamily="2" charset="2"/>
              <a:buChar char="q"/>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But still have to interact to the interface manually.</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baseline="30000" dirty="0" smtClean="0">
                <a:effectLst/>
                <a:latin typeface="Times New Roman" panose="02020603050405020304" pitchFamily="18" charset="0"/>
                <a:ea typeface="Calibri" panose="020F0502020204030204" pitchFamily="34" charset="0"/>
                <a:cs typeface="Times New Roman" panose="02020603050405020304" pitchFamily="18" charset="0"/>
              </a:rPr>
              <a:t>nd</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generation home automation </a:t>
            </a:r>
          </a:p>
          <a:p>
            <a:pPr marL="285750" marR="0" lvl="0" indent="-285750">
              <a:lnSpc>
                <a:spcPct val="107000"/>
              </a:lnSpc>
              <a:spcBef>
                <a:spcPts val="0"/>
              </a:spcBef>
              <a:spcAft>
                <a:spcPts val="0"/>
              </a:spcAft>
              <a:buFont typeface="Wingdings" panose="05000000000000000000" pitchFamily="2" charset="2"/>
              <a:buChar char="q"/>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 device containing an AI  e.g. AMAZON echo.</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3</a:t>
            </a:r>
            <a:r>
              <a:rPr lang="en-US" sz="1600" baseline="30000" dirty="0" smtClean="0">
                <a:effectLst/>
                <a:latin typeface="Times New Roman" panose="02020603050405020304" pitchFamily="18" charset="0"/>
                <a:ea typeface="Calibri" panose="020F0502020204030204" pitchFamily="34" charset="0"/>
                <a:cs typeface="Times New Roman" panose="02020603050405020304" pitchFamily="18" charset="0"/>
              </a:rPr>
              <a:t>rd</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generation house automation</a:t>
            </a:r>
          </a:p>
          <a:p>
            <a:pPr marL="285750" marR="0" lvl="0" indent="-285750" algn="just">
              <a:lnSpc>
                <a:spcPct val="107000"/>
              </a:lnSpc>
              <a:spcBef>
                <a:spcPts val="0"/>
              </a:spcBef>
              <a:spcAft>
                <a:spcPts val="0"/>
              </a:spcAft>
              <a:buFont typeface="Wingdings" panose="05000000000000000000" pitchFamily="2" charset="2"/>
              <a:buChar char="q"/>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Interacting with a robot. </a:t>
            </a:r>
          </a:p>
          <a:p>
            <a:pPr marR="0" lvl="0" algn="just">
              <a:lnSpc>
                <a:spcPct val="107000"/>
              </a:lnSpc>
              <a:spcBef>
                <a:spcPts val="0"/>
              </a:spcBef>
              <a:spcAft>
                <a:spcPts val="0"/>
              </a:spcAft>
            </a:pP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This project is based on 2</a:t>
            </a:r>
            <a:r>
              <a:rPr lang="en-US" sz="1600" baseline="30000" dirty="0" smtClean="0">
                <a:effectLst/>
                <a:latin typeface="Times New Roman" panose="02020603050405020304" pitchFamily="18" charset="0"/>
                <a:ea typeface="Calibri" panose="020F0502020204030204" pitchFamily="34" charset="0"/>
                <a:cs typeface="Times New Roman" panose="02020603050405020304" pitchFamily="18" charset="0"/>
              </a:rPr>
              <a:t>nd</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generation house automation.</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Any device which is connected to the internet and authorize to access can be controlled by the AI.</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The AI will store all record about day to day life action.</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It will be a faithful servant.</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It will be a software which can be installed in any device e.g. smartphone, laptop.</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An user can interact with the AI by voice or text as an input.</a:t>
            </a:r>
          </a:p>
          <a:p>
            <a:pPr marL="342900" marR="0" lvl="0" indent="-342900" algn="just">
              <a:lnSpc>
                <a:spcPct val="107000"/>
              </a:lnSpc>
              <a:spcBef>
                <a:spcPts val="0"/>
              </a:spcBef>
              <a:spcAft>
                <a:spcPts val="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It will always run in background.</a:t>
            </a:r>
          </a:p>
          <a:p>
            <a:pPr marL="342900" marR="0" lvl="0" indent="-342900" algn="just">
              <a:lnSpc>
                <a:spcPct val="107000"/>
              </a:lnSpc>
              <a:spcBef>
                <a:spcPts val="0"/>
              </a:spcBef>
              <a:spcAft>
                <a:spcPts val="800"/>
              </a:spcAft>
              <a:buFont typeface="Wingdings" panose="05000000000000000000" pitchFamily="2" charset="2"/>
              <a:buChar char=""/>
            </a:pP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It can only be closed manually.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2987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67" y="365124"/>
            <a:ext cx="10964333" cy="854075"/>
          </a:xfrm>
        </p:spPr>
        <p:txBody>
          <a:bodyPr anchor="t">
            <a:normAutofit fontScale="90000"/>
          </a:bodyPr>
          <a:lstStyle/>
          <a:p>
            <a:r>
              <a:rPr lang="en-US" sz="2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a:t>
            </a:r>
            <a:br>
              <a:rPr lang="en-US" sz="2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389467" y="1219199"/>
            <a:ext cx="6096000" cy="3714863"/>
          </a:xfrm>
          <a:prstGeom prst="rect">
            <a:avLst/>
          </a:prstGeom>
        </p:spPr>
        <p:txBody>
          <a:bodyPr>
            <a:spAutoFit/>
          </a:bodyPr>
          <a:lstStyle/>
          <a:p>
            <a:pPr marL="342900" marR="0" lvl="0" indent="-342900">
              <a:lnSpc>
                <a:spcPct val="107000"/>
              </a:lnSpc>
              <a:spcBef>
                <a:spcPts val="0"/>
              </a:spcBef>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Arduino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UNO 3</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HC – 05 Bluetooth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Module</a:t>
            </a:r>
          </a:p>
          <a:p>
            <a:pPr marL="342900" marR="0" lvl="0" indent="-342900">
              <a:lnSpc>
                <a:spcPct val="107000"/>
              </a:lnSpc>
              <a:spcBef>
                <a:spcPts val="0"/>
              </a:spcBef>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5</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V </a:t>
            </a:r>
            <a:r>
              <a:rPr lang="en-US" sz="2000" dirty="0">
                <a:latin typeface="Times New Roman" panose="02020603050405020304" pitchFamily="18" charset="0"/>
                <a:ea typeface="Calibri" panose="020F0502020204030204" pitchFamily="34" charset="0"/>
                <a:cs typeface="Times New Roman" panose="02020603050405020304" pitchFamily="18" charset="0"/>
              </a:rPr>
              <a:t>Relay X 4</a:t>
            </a:r>
          </a:p>
          <a:p>
            <a:pPr marL="342900" marR="0" lvl="0" indent="-342900">
              <a:lnSpc>
                <a:spcPct val="107000"/>
              </a:lnSpc>
              <a:spcBef>
                <a:spcPts val="0"/>
              </a:spcBef>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Prototyping board (Bread board)</a:t>
            </a:r>
          </a:p>
          <a:p>
            <a:pPr marL="342900" marR="0" lvl="0" indent="-342900">
              <a:lnSpc>
                <a:spcPct val="107000"/>
              </a:lnSpc>
              <a:spcBef>
                <a:spcPts val="0"/>
              </a:spcBef>
              <a:spcAft>
                <a:spcPts val="0"/>
              </a:spcAft>
              <a:buFont typeface="Wingdings" panose="05000000000000000000" pitchFamily="2" charset="2"/>
              <a:buChar char="Ø"/>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Jumper wires</a:t>
            </a:r>
          </a:p>
          <a:p>
            <a:pPr marL="342900" marR="0" lvl="0" indent="-342900">
              <a:lnSpc>
                <a:spcPct val="107000"/>
              </a:lnSpc>
              <a:spcBef>
                <a:spcPts val="0"/>
              </a:spcBef>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Smartphone or tablet (Bluetooth enabled</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Ø"/>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XAMPP</a:t>
            </a:r>
          </a:p>
          <a:p>
            <a:pPr marL="342900" marR="0" lvl="0" indent="-342900">
              <a:lnSpc>
                <a:spcPct val="107000"/>
              </a:lnSpc>
              <a:spcBef>
                <a:spcPts val="0"/>
              </a:spcBef>
              <a:spcAft>
                <a:spcPts val="0"/>
              </a:spcAft>
              <a:buFont typeface="Wingdings" panose="05000000000000000000" pitchFamily="2" charset="2"/>
              <a:buChar char="Ø"/>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PHP</a:t>
            </a:r>
          </a:p>
          <a:p>
            <a:pPr marL="342900" marR="0" lvl="0" indent="-342900">
              <a:lnSpc>
                <a:spcPct val="107000"/>
              </a:lnSpc>
              <a:spcBef>
                <a:spcPts val="0"/>
              </a:spcBef>
              <a:spcAft>
                <a:spcPts val="0"/>
              </a:spcAft>
              <a:buFont typeface="Wingdings" panose="05000000000000000000" pitchFamily="2" charset="2"/>
              <a:buChar char="Ø"/>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MIT app Inventor</a:t>
            </a:r>
          </a:p>
          <a:p>
            <a:pPr marL="342900" marR="0" lvl="0" indent="-342900">
              <a:lnSpc>
                <a:spcPct val="107000"/>
              </a:lnSpc>
              <a:spcBef>
                <a:spcPts val="0"/>
              </a:spcBef>
              <a:spcAft>
                <a:spcPts val="0"/>
              </a:spcAft>
              <a:buFont typeface="Wingdings" panose="05000000000000000000" pitchFamily="2" charset="2"/>
              <a:buChar char="Ø"/>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Arduino Software(IDE)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7927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13906"/>
            <a:ext cx="12192000" cy="5744094"/>
          </a:xfrm>
          <a:prstGeom prst="rect">
            <a:avLst/>
          </a:prstGeom>
        </p:spPr>
      </p:pic>
      <p:sp>
        <p:nvSpPr>
          <p:cNvPr id="2" name="Title 1"/>
          <p:cNvSpPr>
            <a:spLocks noGrp="1"/>
          </p:cNvSpPr>
          <p:nvPr>
            <p:ph type="title"/>
          </p:nvPr>
        </p:nvSpPr>
        <p:spPr>
          <a:xfrm>
            <a:off x="838200" y="365125"/>
            <a:ext cx="10515600" cy="599151"/>
          </a:xfrm>
        </p:spPr>
        <p:txBody>
          <a:bodyPr>
            <a:normAutofit/>
          </a:bodyPr>
          <a:lstStyle/>
          <a:p>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 Diagram</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00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42" y="365126"/>
            <a:ext cx="10738658" cy="948286"/>
          </a:xfrm>
        </p:spPr>
        <p:txBody>
          <a:bodyPr>
            <a:normAutofit/>
          </a:bodyPr>
          <a:lstStyle/>
          <a:p>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 Circuit</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615141" y="1313412"/>
            <a:ext cx="7348451" cy="1692771"/>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Uno </a:t>
            </a:r>
            <a:r>
              <a:rPr lang="en-US" sz="1600" dirty="0" smtClean="0">
                <a:latin typeface="Times New Roman" panose="02020603050405020304" pitchFamily="18" charset="0"/>
                <a:cs typeface="Times New Roman" panose="02020603050405020304" pitchFamily="18" charset="0"/>
              </a:rPr>
              <a:t>is a microcontroller board based on the ATmega328P (datasheet). It has 14 digital input/output pins (of which 6 can be used as PWM outputs), 6 analog inputs, a 16 MHz quartz crystal, a USB connection, a power jack, an ICSP header and a reset button. It contains everything needed to support the microcontroller; simply connect it to a computer with a USB cable or power it with a AC-to-DC adapter or battery to get started..</a:t>
            </a: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155478" y="1313412"/>
            <a:ext cx="3429000" cy="2643446"/>
          </a:xfrm>
          <a:prstGeom prst="rect">
            <a:avLst/>
          </a:prstGeom>
        </p:spPr>
      </p:pic>
      <p:sp>
        <p:nvSpPr>
          <p:cNvPr id="5" name="Rectangle 4"/>
          <p:cNvSpPr/>
          <p:nvPr/>
        </p:nvSpPr>
        <p:spPr>
          <a:xfrm>
            <a:off x="711084" y="3954469"/>
            <a:ext cx="7348451" cy="1938992"/>
          </a:xfrm>
          <a:prstGeom prst="rect">
            <a:avLst/>
          </a:prstGeom>
        </p:spPr>
        <p:txBody>
          <a:bodyPr wrap="square">
            <a:spAutoFit/>
          </a:bodyPr>
          <a:lstStyle/>
          <a:p>
            <a:pPr algn="just"/>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HC‐05 module </a:t>
            </a:r>
            <a:r>
              <a:rPr lang="en-US" sz="1600" dirty="0">
                <a:latin typeface="Times New Roman" panose="02020603050405020304" pitchFamily="18" charset="0"/>
                <a:cs typeface="Times New Roman" panose="02020603050405020304" pitchFamily="18" charset="0"/>
              </a:rPr>
              <a:t>is an easy to use Bluetooth SPP (Serial Port Protocol) </a:t>
            </a:r>
            <a:r>
              <a:rPr lang="en-US" sz="1600" dirty="0" smtClean="0">
                <a:latin typeface="Times New Roman" panose="02020603050405020304" pitchFamily="18" charset="0"/>
                <a:cs typeface="Times New Roman" panose="02020603050405020304" pitchFamily="18" charset="0"/>
              </a:rPr>
              <a:t>module, designed </a:t>
            </a:r>
            <a:r>
              <a:rPr lang="en-US" sz="1600" dirty="0">
                <a:latin typeface="Times New Roman" panose="02020603050405020304" pitchFamily="18" charset="0"/>
                <a:cs typeface="Times New Roman" panose="02020603050405020304" pitchFamily="18" charset="0"/>
              </a:rPr>
              <a:t>for transparent wireless serial connection </a:t>
            </a:r>
            <a:r>
              <a:rPr lang="en-US" sz="1600" dirty="0" smtClean="0">
                <a:latin typeface="Times New Roman" panose="02020603050405020304" pitchFamily="18" charset="0"/>
                <a:cs typeface="Times New Roman" panose="02020603050405020304" pitchFamily="18" charset="0"/>
              </a:rPr>
              <a:t>setup. The </a:t>
            </a:r>
            <a:r>
              <a:rPr lang="en-US" sz="1600" dirty="0">
                <a:latin typeface="Times New Roman" panose="02020603050405020304" pitchFamily="18" charset="0"/>
                <a:cs typeface="Times New Roman" panose="02020603050405020304" pitchFamily="18" charset="0"/>
              </a:rPr>
              <a:t>HC-05 Bluetooth Module can be used in a Master or Slave configuration, making it a great solution for wireless </a:t>
            </a:r>
            <a:r>
              <a:rPr lang="en-US" sz="1600" dirty="0" smtClean="0">
                <a:latin typeface="Times New Roman" panose="02020603050405020304" pitchFamily="18" charset="0"/>
                <a:cs typeface="Times New Roman" panose="02020603050405020304" pitchFamily="18" charset="0"/>
              </a:rPr>
              <a:t>communication. This </a:t>
            </a:r>
            <a:r>
              <a:rPr lang="en-US" sz="1600" dirty="0">
                <a:latin typeface="Times New Roman" panose="02020603050405020304" pitchFamily="18" charset="0"/>
                <a:cs typeface="Times New Roman" panose="02020603050405020304" pitchFamily="18" charset="0"/>
              </a:rPr>
              <a:t>serial port </a:t>
            </a:r>
            <a:r>
              <a:rPr lang="en-US" sz="1600" dirty="0" smtClean="0">
                <a:latin typeface="Times New Roman" panose="02020603050405020304" pitchFamily="18" charset="0"/>
                <a:cs typeface="Times New Roman" panose="02020603050405020304" pitchFamily="18" charset="0"/>
              </a:rPr>
              <a:t>Bluetooth </a:t>
            </a:r>
            <a:r>
              <a:rPr lang="en-US" sz="1600" dirty="0">
                <a:latin typeface="Times New Roman" panose="02020603050405020304" pitchFamily="18" charset="0"/>
                <a:cs typeface="Times New Roman" panose="02020603050405020304" pitchFamily="18" charset="0"/>
              </a:rPr>
              <a:t>module is fully qualified Bluetooth V2.0+EDR (Enhanced Data Rate) 3Mbps Modulation with complete 2.4GHz radio transceiver and baseband. It uses CSR </a:t>
            </a:r>
            <a:r>
              <a:rPr lang="en-US" sz="1600" dirty="0" smtClean="0">
                <a:latin typeface="Times New Roman" panose="02020603050405020304" pitchFamily="18" charset="0"/>
                <a:cs typeface="Times New Roman" panose="02020603050405020304" pitchFamily="18" charset="0"/>
              </a:rPr>
              <a:t>Blue core </a:t>
            </a:r>
            <a:r>
              <a:rPr lang="en-US" sz="1600" dirty="0">
                <a:latin typeface="Times New Roman" panose="02020603050405020304" pitchFamily="18" charset="0"/>
                <a:cs typeface="Times New Roman" panose="02020603050405020304" pitchFamily="18" charset="0"/>
              </a:rPr>
              <a:t>04‐External single chip </a:t>
            </a:r>
            <a:r>
              <a:rPr lang="en-US" sz="1600" dirty="0" smtClean="0">
                <a:latin typeface="Times New Roman" panose="02020603050405020304" pitchFamily="18" charset="0"/>
                <a:cs typeface="Times New Roman" panose="02020603050405020304" pitchFamily="18" charset="0"/>
              </a:rPr>
              <a:t>Bluetooth </a:t>
            </a:r>
            <a:r>
              <a:rPr lang="en-US" sz="1600" dirty="0">
                <a:latin typeface="Times New Roman" panose="02020603050405020304" pitchFamily="18" charset="0"/>
                <a:cs typeface="Times New Roman" panose="02020603050405020304" pitchFamily="18" charset="0"/>
              </a:rPr>
              <a:t>system with CMOS technology and with AFH (Adaptive Frequency Hopping Feature).</a:t>
            </a:r>
          </a:p>
        </p:txBody>
      </p:sp>
      <p:pic>
        <p:nvPicPr>
          <p:cNvPr id="1026" name="Picture 2" descr="Image result for hc 05 bluetooth mo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78" y="3889955"/>
            <a:ext cx="3429000" cy="252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63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421177" y="160796"/>
            <a:ext cx="7093527" cy="1692771"/>
          </a:xfrm>
          <a:prstGeom prst="rect">
            <a:avLst/>
          </a:prstGeom>
        </p:spPr>
        <p:txBody>
          <a:bodyPr wrap="square">
            <a:spAutoFit/>
          </a:bodyPr>
          <a:lstStyle/>
          <a:p>
            <a:pPr algn="just"/>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Jump wire</a:t>
            </a: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(also known as jumper, jumper wire, jumper cable, DuPont wire, or DuPont cable – named for one manufacturer of them) is an electrical wire, or group of them in a cable, with a connector or pin at each end (or sometimes without them – simply "tinned"), which is normally used to interconnect the components of a breadboard or other prototype or test circuit, internally or with other equipment or components, without soldering.</a:t>
            </a:r>
          </a:p>
        </p:txBody>
      </p:sp>
      <p:pic>
        <p:nvPicPr>
          <p:cNvPr id="3076" name="Picture 4" descr="Image result for Jumper wi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585" y="160796"/>
            <a:ext cx="3990109" cy="18841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421177" y="2046263"/>
            <a:ext cx="7276408"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kumimoji="0" lang="en-US" altLang="en-US" sz="2400" b="1" i="0" u="none" strike="noStrike" cap="none" normalizeH="0" baseline="0" dirty="0" smtClean="0">
                <a:ln>
                  <a:noFill/>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readboard</a:t>
            </a:r>
            <a:r>
              <a:rPr kumimoji="0" lang="en-US" altLang="en-US" sz="1600" b="0" i="0" u="none" strike="noStrike" cap="none" normalizeH="0" baseline="0" dirty="0" smtClean="0">
                <a:ln>
                  <a:noFill/>
                </a:ln>
                <a:effectLst/>
                <a:latin typeface="Times New Roman" panose="02020603050405020304" pitchFamily="18" charset="0"/>
                <a:cs typeface="Times New Roman" panose="02020603050405020304" pitchFamily="18" charset="0"/>
              </a:rPr>
              <a:t> is a construction base for prototyping of electronics. Originally it was literally a bread board, a polished piece of wood used for slicing bread. In the 1970s the </a:t>
            </a:r>
            <a:r>
              <a:rPr kumimoji="0" lang="en-US" altLang="en-US" sz="1600" b="1" i="0" u="none" strike="noStrike" cap="none" normalizeH="0" baseline="0" dirty="0" smtClean="0">
                <a:ln>
                  <a:noFill/>
                </a:ln>
                <a:effectLst/>
                <a:latin typeface="Times New Roman" panose="02020603050405020304" pitchFamily="18" charset="0"/>
                <a:cs typeface="Times New Roman" panose="02020603050405020304" pitchFamily="18" charset="0"/>
              </a:rPr>
              <a:t>solderless breadboard</a:t>
            </a:r>
            <a:r>
              <a:rPr kumimoji="0" lang="en-US" altLang="en-US" sz="1600" b="0" i="0" u="none" strike="noStrike" cap="none" normalizeH="0" baseline="0" dirty="0" smtClean="0">
                <a:ln>
                  <a:noFill/>
                </a:ln>
                <a:effectLst/>
                <a:latin typeface="Times New Roman" panose="02020603050405020304" pitchFamily="18" charset="0"/>
                <a:cs typeface="Times New Roman" panose="02020603050405020304" pitchFamily="18" charset="0"/>
              </a:rPr>
              <a:t> (a.k.a. </a:t>
            </a:r>
            <a:r>
              <a:rPr kumimoji="0" lang="en-US" altLang="en-US" sz="1600" b="1" i="0" u="none" strike="noStrike" cap="none" normalizeH="0" baseline="0" dirty="0" smtClean="0">
                <a:ln>
                  <a:noFill/>
                </a:ln>
                <a:effectLst/>
                <a:latin typeface="Times New Roman" panose="02020603050405020304" pitchFamily="18" charset="0"/>
                <a:cs typeface="Times New Roman" panose="02020603050405020304" pitchFamily="18" charset="0"/>
              </a:rPr>
              <a:t>plug board</a:t>
            </a:r>
            <a:r>
              <a:rPr kumimoji="0" lang="en-US" altLang="en-US" sz="1600" b="0" i="0" u="none" strike="noStrike" cap="none" normalizeH="0" baseline="0" dirty="0" smtClean="0">
                <a:ln>
                  <a:noFill/>
                </a:ln>
                <a:effectLst/>
                <a:latin typeface="Times New Roman" panose="02020603050405020304" pitchFamily="18" charset="0"/>
                <a:cs typeface="Times New Roman" panose="02020603050405020304" pitchFamily="18" charset="0"/>
              </a:rPr>
              <a:t>, a terminal array board) became available and nowadays the term "breadboard" is commonly used to refer to these.</a:t>
            </a:r>
          </a:p>
          <a:p>
            <a:pPr marR="0" lvl="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effectLst/>
                <a:latin typeface="Times New Roman" panose="02020603050405020304" pitchFamily="18" charset="0"/>
                <a:cs typeface="Times New Roman" panose="02020603050405020304" pitchFamily="18" charset="0"/>
              </a:rPr>
              <a:t>Because the solderless breadboard does not require soldering, it is reusable. This makes it easy to use for creating temporary prototypes and experimenting with circuit design. For this reason, solderless breadboards are also popular with students and in technological education. Older breadboard types did not have this property. A stripboard (Vero board) and similar prototyping printed circuit boards, which are used to build semi-permanent soldered prototypes or one-offs, cannot easily be reused. </a:t>
            </a:r>
          </a:p>
        </p:txBody>
      </p:sp>
      <p:pic>
        <p:nvPicPr>
          <p:cNvPr id="3079" name="Picture 7" descr="Image result for Prototyping board (Bread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062" y="2245187"/>
            <a:ext cx="3319145" cy="21605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1177" y="5083434"/>
            <a:ext cx="7276408" cy="1446550"/>
          </a:xfrm>
          <a:prstGeom prst="rect">
            <a:avLst/>
          </a:prstGeom>
        </p:spPr>
        <p:txBody>
          <a:bodyPr wrap="square">
            <a:spAutoFit/>
          </a:bodyPr>
          <a:lstStyle/>
          <a:p>
            <a:pPr algn="just"/>
            <a:r>
              <a:rPr lang="en-US" sz="1600" dirty="0">
                <a:solidFill>
                  <a:srgbClr val="252525"/>
                </a:solidFill>
                <a:latin typeface="Times New Roman" panose="02020603050405020304" pitchFamily="18" charset="0"/>
                <a:cs typeface="Times New Roman" panose="02020603050405020304" pitchFamily="18" charset="0"/>
              </a:rPr>
              <a:t>This is a </a:t>
            </a:r>
            <a:r>
              <a:rPr lang="en-US" sz="2400" b="1" dirty="0">
                <a:solidFill>
                  <a:srgbClr val="25252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5V 4-Channels Relay module</a:t>
            </a:r>
            <a:r>
              <a:rPr lang="en-US" sz="1600" dirty="0">
                <a:solidFill>
                  <a:srgbClr val="252525"/>
                </a:solidFill>
                <a:latin typeface="Times New Roman" panose="02020603050405020304" pitchFamily="18" charset="0"/>
                <a:cs typeface="Times New Roman" panose="02020603050405020304" pitchFamily="18" charset="0"/>
              </a:rPr>
              <a:t>, It can be controlled directly by a wide range of microcontrollers such as Arduino, AVR, PIC, ARM and MSP430.</a:t>
            </a:r>
          </a:p>
          <a:p>
            <a:pPr algn="just"/>
            <a:r>
              <a:rPr lang="en-US" sz="1600" dirty="0">
                <a:solidFill>
                  <a:srgbClr val="252525"/>
                </a:solidFill>
                <a:latin typeface="Times New Roman" panose="02020603050405020304" pitchFamily="18" charset="0"/>
                <a:cs typeface="Times New Roman" panose="02020603050405020304" pitchFamily="18" charset="0"/>
              </a:rPr>
              <a:t>4 relays are included in this module, with “NC” ports means “Normally connected to COM” and “NO” ports means “Normally open to COM”. This module also equipped with 4 LEDS to show the status of relays.</a:t>
            </a:r>
            <a:endParaRPr lang="en-US" sz="1600" b="0" i="0" dirty="0">
              <a:solidFill>
                <a:srgbClr val="252525"/>
              </a:solidFill>
              <a:effectLst/>
              <a:latin typeface="Times New Roman" panose="02020603050405020304" pitchFamily="18" charset="0"/>
              <a:cs typeface="Times New Roman" panose="02020603050405020304" pitchFamily="18" charset="0"/>
            </a:endParaRPr>
          </a:p>
        </p:txBody>
      </p:sp>
      <p:pic>
        <p:nvPicPr>
          <p:cNvPr id="3081" name="Picture 9" descr="Image result for about 5V Relay X 4 wik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769" y="4405745"/>
            <a:ext cx="2271741" cy="235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3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65125"/>
            <a:ext cx="11033760" cy="576707"/>
          </a:xfrm>
        </p:spPr>
        <p:txBody>
          <a:bodyPr>
            <a:normAutofit/>
          </a:bodyPr>
          <a:lstStyle/>
          <a:p>
            <a:r>
              <a:rPr lang="en-US" sz="2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Chart</a:t>
            </a: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2" name="Picture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825" y="1097279"/>
            <a:ext cx="6949439" cy="5568697"/>
          </a:xfrm>
          <a:prstGeom prst="rect">
            <a:avLst/>
          </a:prstGeom>
        </p:spPr>
      </p:pic>
    </p:spTree>
    <p:extLst>
      <p:ext uri="{BB962C8B-B14F-4D97-AF65-F5344CB8AC3E}">
        <p14:creationId xmlns:p14="http://schemas.microsoft.com/office/powerpoint/2010/main" val="3180992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306" y="644412"/>
            <a:ext cx="9267709" cy="5948412"/>
          </a:xfrm>
          <a:prstGeom prst="rect">
            <a:avLst/>
          </a:prstGeom>
        </p:spPr>
      </p:pic>
    </p:spTree>
    <p:extLst>
      <p:ext uri="{BB962C8B-B14F-4D97-AF65-F5344CB8AC3E}">
        <p14:creationId xmlns:p14="http://schemas.microsoft.com/office/powerpoint/2010/main" val="384006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TotalTime>
  <Words>883</Words>
  <Application>Microsoft Office PowerPoint</Application>
  <PresentationFormat>Widescreen</PresentationFormat>
  <Paragraphs>90</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Wingdings</vt:lpstr>
      <vt:lpstr>Office Theme</vt:lpstr>
      <vt:lpstr>Multi-disciplinary Design Project   Smartly Controlled Devices</vt:lpstr>
      <vt:lpstr>About</vt:lpstr>
      <vt:lpstr>Introduction</vt:lpstr>
      <vt:lpstr>Requirement </vt:lpstr>
      <vt:lpstr>Circuit Diagram</vt:lpstr>
      <vt:lpstr>About Circuit</vt:lpstr>
      <vt:lpstr>PowerPoint Presentation</vt:lpstr>
      <vt:lpstr>Flow Chart</vt:lpstr>
      <vt:lpstr>PowerPoint Presentation</vt:lpstr>
      <vt:lpstr>PowerPoint Presentation</vt:lpstr>
      <vt:lpstr>Software Details </vt:lpstr>
      <vt:lpstr>Time Line Diagram</vt:lpstr>
      <vt:lpstr>Conclusion</vt:lpstr>
      <vt:lpstr>ScreenShots</vt:lpstr>
      <vt:lpstr>Video</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Multi-disciplinary Project   Smartly c</dc:title>
  <dc:creator>Anurag ks</dc:creator>
  <cp:lastModifiedBy>Anurag ks</cp:lastModifiedBy>
  <cp:revision>37</cp:revision>
  <dcterms:created xsi:type="dcterms:W3CDTF">2018-03-04T21:15:34Z</dcterms:created>
  <dcterms:modified xsi:type="dcterms:W3CDTF">2018-04-12T00:29:41Z</dcterms:modified>
</cp:coreProperties>
</file>